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 id="2147483648" r:id="rId2"/>
  </p:sldMasterIdLst>
  <p:notesMasterIdLst>
    <p:notesMasterId r:id="rId36"/>
  </p:notesMasterIdLst>
  <p:sldIdLst>
    <p:sldId id="276" r:id="rId3"/>
    <p:sldId id="277" r:id="rId4"/>
    <p:sldId id="279" r:id="rId5"/>
    <p:sldId id="283" r:id="rId6"/>
    <p:sldId id="281" r:id="rId7"/>
    <p:sldId id="282" r:id="rId8"/>
    <p:sldId id="287" r:id="rId9"/>
    <p:sldId id="288" r:id="rId10"/>
    <p:sldId id="289" r:id="rId11"/>
    <p:sldId id="290" r:id="rId12"/>
    <p:sldId id="284" r:id="rId13"/>
    <p:sldId id="285" r:id="rId14"/>
    <p:sldId id="280" r:id="rId15"/>
    <p:sldId id="272" r:id="rId16"/>
    <p:sldId id="305" r:id="rId17"/>
    <p:sldId id="306" r:id="rId18"/>
    <p:sldId id="307" r:id="rId19"/>
    <p:sldId id="304" r:id="rId20"/>
    <p:sldId id="291" r:id="rId21"/>
    <p:sldId id="273" r:id="rId22"/>
    <p:sldId id="263" r:id="rId23"/>
    <p:sldId id="264" r:id="rId24"/>
    <p:sldId id="266" r:id="rId25"/>
    <p:sldId id="299" r:id="rId26"/>
    <p:sldId id="271" r:id="rId27"/>
    <p:sldId id="268" r:id="rId28"/>
    <p:sldId id="269" r:id="rId29"/>
    <p:sldId id="270" r:id="rId30"/>
    <p:sldId id="274" r:id="rId31"/>
    <p:sldId id="300" r:id="rId32"/>
    <p:sldId id="302" r:id="rId33"/>
    <p:sldId id="297" r:id="rId34"/>
    <p:sldId id="29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2300" autoAdjust="0"/>
  </p:normalViewPr>
  <p:slideViewPr>
    <p:cSldViewPr snapToGrid="0">
      <p:cViewPr>
        <p:scale>
          <a:sx n="50" d="100"/>
          <a:sy n="50" d="100"/>
        </p:scale>
        <p:origin x="1212" y="92"/>
      </p:cViewPr>
      <p:guideLst/>
    </p:cSldViewPr>
  </p:slideViewPr>
  <p:notesTextViewPr>
    <p:cViewPr>
      <p:scale>
        <a:sx n="1" d="1"/>
        <a:sy n="1" d="1"/>
      </p:scale>
      <p:origin x="0" y="-24"/>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867ED6C-9ADE-457B-8A92-1EF6DBC3C789}" type="doc">
      <dgm:prSet loTypeId="urn:microsoft.com/office/officeart/2005/8/layout/cycle4" loCatId="relationship" qsTypeId="urn:microsoft.com/office/officeart/2005/8/quickstyle/simple1" qsCatId="simple" csTypeId="urn:microsoft.com/office/officeart/2005/8/colors/colorful5" csCatId="colorful" phldr="1"/>
      <dgm:spPr/>
      <dgm:t>
        <a:bodyPr/>
        <a:lstStyle/>
        <a:p>
          <a:endParaRPr lang="en-AU"/>
        </a:p>
      </dgm:t>
    </dgm:pt>
    <dgm:pt modelId="{5B44F91D-4324-4FAA-89F0-4374F09F35E3}">
      <dgm:prSet phldrT="[Text]" custT="1"/>
      <dgm:spPr>
        <a:solidFill>
          <a:schemeClr val="bg2">
            <a:lumMod val="50000"/>
            <a:alpha val="50000"/>
          </a:schemeClr>
        </a:solidFill>
      </dgm:spPr>
      <dgm:t>
        <a:bodyPr/>
        <a:lstStyle/>
        <a:p>
          <a:r>
            <a:rPr lang="en-US" sz="1600" b="1" i="1" dirty="0"/>
            <a:t>Design Solution</a:t>
          </a:r>
        </a:p>
        <a:p>
          <a:r>
            <a:rPr lang="en-US" sz="1200" dirty="0"/>
            <a:t>What’s our response</a:t>
          </a:r>
          <a:endParaRPr lang="en-AU" sz="1200" dirty="0"/>
        </a:p>
      </dgm:t>
    </dgm:pt>
    <dgm:pt modelId="{2CBFCD5A-7257-4121-8C63-3A35A4189AAB}" type="parTrans" cxnId="{F5D48C97-5D8E-44B6-AFEA-2A58561F3467}">
      <dgm:prSet/>
      <dgm:spPr/>
      <dgm:t>
        <a:bodyPr/>
        <a:lstStyle/>
        <a:p>
          <a:endParaRPr lang="en-AU" sz="2800"/>
        </a:p>
      </dgm:t>
    </dgm:pt>
    <dgm:pt modelId="{0056AB86-2ADC-493B-9061-DAF9FB83290F}" type="sibTrans" cxnId="{F5D48C97-5D8E-44B6-AFEA-2A58561F3467}">
      <dgm:prSet/>
      <dgm:spPr/>
      <dgm:t>
        <a:bodyPr/>
        <a:lstStyle/>
        <a:p>
          <a:endParaRPr lang="en-AU" sz="2800"/>
        </a:p>
      </dgm:t>
    </dgm:pt>
    <dgm:pt modelId="{5004AC25-366A-42C8-8795-42F493647344}">
      <dgm:prSet phldrT="[Text]" custT="1">
        <dgm:style>
          <a:lnRef idx="2">
            <a:schemeClr val="dk1"/>
          </a:lnRef>
          <a:fillRef idx="1">
            <a:schemeClr val="lt1"/>
          </a:fillRef>
          <a:effectRef idx="0">
            <a:schemeClr val="dk1"/>
          </a:effectRef>
          <a:fontRef idx="minor">
            <a:schemeClr val="dk1"/>
          </a:fontRef>
        </dgm:style>
      </dgm:prSet>
      <dgm:spPr>
        <a:noFill/>
        <a:ln>
          <a:noFill/>
        </a:ln>
      </dgm:spPr>
      <dgm:t>
        <a:bodyPr/>
        <a:lstStyle/>
        <a:p>
          <a:pPr algn="l"/>
          <a:endParaRPr lang="en-AU" sz="1200" dirty="0"/>
        </a:p>
      </dgm:t>
    </dgm:pt>
    <dgm:pt modelId="{19568D0E-D057-4AA5-BB1D-99E62758B258}" type="parTrans" cxnId="{0AACA7A7-66A9-4BAA-84A2-D05F9800FB32}">
      <dgm:prSet/>
      <dgm:spPr/>
      <dgm:t>
        <a:bodyPr/>
        <a:lstStyle/>
        <a:p>
          <a:endParaRPr lang="en-AU" sz="2800"/>
        </a:p>
      </dgm:t>
    </dgm:pt>
    <dgm:pt modelId="{3939A014-019E-491F-8F62-705709562958}" type="sibTrans" cxnId="{0AACA7A7-66A9-4BAA-84A2-D05F9800FB32}">
      <dgm:prSet/>
      <dgm:spPr/>
      <dgm:t>
        <a:bodyPr/>
        <a:lstStyle/>
        <a:p>
          <a:endParaRPr lang="en-AU" sz="2800"/>
        </a:p>
      </dgm:t>
    </dgm:pt>
    <dgm:pt modelId="{049F8ACA-CA37-48EC-BBD6-8140AA7AF43A}">
      <dgm:prSet phldrT="[Text]" custT="1"/>
      <dgm:spPr>
        <a:solidFill>
          <a:srgbClr val="0070C0">
            <a:alpha val="50000"/>
          </a:srgbClr>
        </a:solidFill>
      </dgm:spPr>
      <dgm:t>
        <a:bodyPr/>
        <a:lstStyle/>
        <a:p>
          <a:r>
            <a:rPr lang="en-US" sz="1600" b="1" i="1" dirty="0"/>
            <a:t>Intelligence</a:t>
          </a:r>
          <a:r>
            <a:rPr lang="en-US" sz="2000" dirty="0"/>
            <a:t> </a:t>
          </a:r>
          <a:r>
            <a:rPr lang="en-US" sz="1200" dirty="0"/>
            <a:t>what’s happening</a:t>
          </a:r>
          <a:endParaRPr lang="en-AU" sz="1200" dirty="0"/>
        </a:p>
      </dgm:t>
    </dgm:pt>
    <dgm:pt modelId="{7C899AD4-5104-44A8-971F-66A224238B71}" type="parTrans" cxnId="{3C5062AE-8DF0-4283-8B04-DDD05D898D45}">
      <dgm:prSet/>
      <dgm:spPr/>
      <dgm:t>
        <a:bodyPr/>
        <a:lstStyle/>
        <a:p>
          <a:endParaRPr lang="en-AU" sz="2800"/>
        </a:p>
      </dgm:t>
    </dgm:pt>
    <dgm:pt modelId="{31E13398-33A3-4DB4-958B-5104071E18B1}" type="sibTrans" cxnId="{3C5062AE-8DF0-4283-8B04-DDD05D898D45}">
      <dgm:prSet/>
      <dgm:spPr/>
      <dgm:t>
        <a:bodyPr/>
        <a:lstStyle/>
        <a:p>
          <a:endParaRPr lang="en-AU" sz="2800"/>
        </a:p>
      </dgm:t>
    </dgm:pt>
    <dgm:pt modelId="{A28AA4E0-C685-4E55-B01F-95F86863DEF2}">
      <dgm:prSet phldrT="[Text]" custT="1">
        <dgm:style>
          <a:lnRef idx="2">
            <a:schemeClr val="dk1"/>
          </a:lnRef>
          <a:fillRef idx="1">
            <a:schemeClr val="lt1"/>
          </a:fillRef>
          <a:effectRef idx="0">
            <a:schemeClr val="dk1"/>
          </a:effectRef>
          <a:fontRef idx="minor">
            <a:schemeClr val="dk1"/>
          </a:fontRef>
        </dgm:style>
      </dgm:prSet>
      <dgm:spPr>
        <a:noFill/>
        <a:ln>
          <a:noFill/>
        </a:ln>
      </dgm:spPr>
      <dgm:t>
        <a:bodyPr/>
        <a:lstStyle/>
        <a:p>
          <a:pPr marL="57150" lvl="1" indent="0" algn="r" defTabSz="355600">
            <a:lnSpc>
              <a:spcPct val="90000"/>
            </a:lnSpc>
            <a:spcBef>
              <a:spcPct val="0"/>
            </a:spcBef>
            <a:spcAft>
              <a:spcPct val="15000"/>
            </a:spcAft>
            <a:buNone/>
          </a:pPr>
          <a:endParaRPr lang="en-AU" sz="1200" b="1" dirty="0"/>
        </a:p>
      </dgm:t>
    </dgm:pt>
    <dgm:pt modelId="{437DF760-F272-4F48-84EE-0E90BA00AB54}" type="parTrans" cxnId="{CD17AA3E-E02D-4E64-8C51-FDEE6B11C2E1}">
      <dgm:prSet/>
      <dgm:spPr/>
      <dgm:t>
        <a:bodyPr/>
        <a:lstStyle/>
        <a:p>
          <a:endParaRPr lang="en-AU" sz="2800"/>
        </a:p>
      </dgm:t>
    </dgm:pt>
    <dgm:pt modelId="{4BFB45AC-4E29-4580-89E8-FAF6F9053EED}" type="sibTrans" cxnId="{CD17AA3E-E02D-4E64-8C51-FDEE6B11C2E1}">
      <dgm:prSet/>
      <dgm:spPr/>
      <dgm:t>
        <a:bodyPr/>
        <a:lstStyle/>
        <a:p>
          <a:endParaRPr lang="en-AU" sz="2800"/>
        </a:p>
      </dgm:t>
    </dgm:pt>
    <dgm:pt modelId="{FC66D592-12CA-4F3A-AFE5-E134D4D1A189}">
      <dgm:prSet phldrT="[Text]" custT="1"/>
      <dgm:spPr>
        <a:solidFill>
          <a:srgbClr val="002060">
            <a:alpha val="50000"/>
          </a:srgbClr>
        </a:solidFill>
      </dgm:spPr>
      <dgm:t>
        <a:bodyPr/>
        <a:lstStyle/>
        <a:p>
          <a:r>
            <a:rPr lang="en-US" sz="1600" b="1" i="1" dirty="0"/>
            <a:t>Analysis</a:t>
          </a:r>
          <a:r>
            <a:rPr lang="en-US" sz="1800" b="1" i="1" dirty="0"/>
            <a:t> </a:t>
          </a:r>
          <a:endParaRPr lang="en-US" sz="2400" b="1" i="1" dirty="0"/>
        </a:p>
        <a:p>
          <a:r>
            <a:rPr lang="en-US" sz="1200" dirty="0"/>
            <a:t>What can we act on</a:t>
          </a:r>
          <a:endParaRPr lang="en-AU" sz="1200" dirty="0"/>
        </a:p>
        <a:p>
          <a:r>
            <a:rPr lang="en-AU" sz="1200" dirty="0"/>
            <a:t>Compelling story to motivate action</a:t>
          </a:r>
        </a:p>
      </dgm:t>
    </dgm:pt>
    <dgm:pt modelId="{89BB6586-A2A2-4448-9992-33944E5EBF1B}" type="parTrans" cxnId="{C6162BA7-0412-40D2-B1E3-56BF687D41AD}">
      <dgm:prSet/>
      <dgm:spPr/>
      <dgm:t>
        <a:bodyPr/>
        <a:lstStyle/>
        <a:p>
          <a:endParaRPr lang="en-AU" sz="2800"/>
        </a:p>
      </dgm:t>
    </dgm:pt>
    <dgm:pt modelId="{430BD7A6-2163-4E1C-957A-CEB3921E2756}" type="sibTrans" cxnId="{C6162BA7-0412-40D2-B1E3-56BF687D41AD}">
      <dgm:prSet/>
      <dgm:spPr/>
      <dgm:t>
        <a:bodyPr/>
        <a:lstStyle/>
        <a:p>
          <a:endParaRPr lang="en-AU" sz="2800"/>
        </a:p>
      </dgm:t>
    </dgm:pt>
    <dgm:pt modelId="{F7F0F49C-B9E1-4075-9AE7-4953319FF869}">
      <dgm:prSet phldrT="[Text]" custT="1"/>
      <dgm:spPr>
        <a:solidFill>
          <a:schemeClr val="bg2">
            <a:lumMod val="50000"/>
            <a:alpha val="50000"/>
          </a:schemeClr>
        </a:solidFill>
      </dgm:spPr>
      <dgm:t>
        <a:bodyPr/>
        <a:lstStyle/>
        <a:p>
          <a:r>
            <a:rPr lang="en-US" sz="1600" b="1" i="1" dirty="0"/>
            <a:t>Select </a:t>
          </a:r>
        </a:p>
        <a:p>
          <a:r>
            <a:rPr lang="en-AU" sz="1200" dirty="0"/>
            <a:t>What will we act on</a:t>
          </a:r>
        </a:p>
      </dgm:t>
    </dgm:pt>
    <dgm:pt modelId="{EA2F019F-AFDC-4406-AAB1-37AE3A6F23ED}" type="parTrans" cxnId="{F6D79C22-19BB-42BA-B5DF-756F5DDFB0AC}">
      <dgm:prSet/>
      <dgm:spPr/>
      <dgm:t>
        <a:bodyPr/>
        <a:lstStyle/>
        <a:p>
          <a:endParaRPr lang="en-AU" sz="2800"/>
        </a:p>
      </dgm:t>
    </dgm:pt>
    <dgm:pt modelId="{C003AFDC-9B57-465B-A451-ACE024EAAD8B}" type="sibTrans" cxnId="{F6D79C22-19BB-42BA-B5DF-756F5DDFB0AC}">
      <dgm:prSet/>
      <dgm:spPr/>
      <dgm:t>
        <a:bodyPr/>
        <a:lstStyle/>
        <a:p>
          <a:endParaRPr lang="en-AU" sz="2800"/>
        </a:p>
      </dgm:t>
    </dgm:pt>
    <dgm:pt modelId="{86F75DC4-36A8-41C1-BE89-30AD5133367A}">
      <dgm:prSet phldrT="[Text]" custT="1">
        <dgm:style>
          <a:lnRef idx="2">
            <a:schemeClr val="dk1"/>
          </a:lnRef>
          <a:fillRef idx="1">
            <a:schemeClr val="lt1"/>
          </a:fillRef>
          <a:effectRef idx="0">
            <a:schemeClr val="dk1"/>
          </a:effectRef>
          <a:fontRef idx="minor">
            <a:schemeClr val="dk1"/>
          </a:fontRef>
        </dgm:style>
      </dgm:prSet>
      <dgm:spPr>
        <a:noFill/>
        <a:ln>
          <a:noFill/>
        </a:ln>
      </dgm:spPr>
      <dgm:t>
        <a:bodyPr/>
        <a:lstStyle/>
        <a:p>
          <a:pPr marL="114300" indent="0" algn="r"/>
          <a:endParaRPr lang="en-AU" sz="1200" dirty="0"/>
        </a:p>
      </dgm:t>
    </dgm:pt>
    <dgm:pt modelId="{68FCD0AC-5252-4CF4-A7A3-4D1318854196}" type="parTrans" cxnId="{E76D3A6B-57BB-4181-96F1-125F14A44DA3}">
      <dgm:prSet/>
      <dgm:spPr/>
      <dgm:t>
        <a:bodyPr/>
        <a:lstStyle/>
        <a:p>
          <a:endParaRPr lang="en-AU" sz="2800"/>
        </a:p>
      </dgm:t>
    </dgm:pt>
    <dgm:pt modelId="{0FE2CB65-C2DA-4518-9D15-871FC3F23BCD}" type="sibTrans" cxnId="{E76D3A6B-57BB-4181-96F1-125F14A44DA3}">
      <dgm:prSet/>
      <dgm:spPr/>
      <dgm:t>
        <a:bodyPr/>
        <a:lstStyle/>
        <a:p>
          <a:endParaRPr lang="en-AU" sz="2800"/>
        </a:p>
      </dgm:t>
    </dgm:pt>
    <dgm:pt modelId="{79ABFFB5-340E-4A41-B6A3-1EA78F4F64AD}">
      <dgm:prSet phldrT="[Text]" custT="1">
        <dgm:style>
          <a:lnRef idx="2">
            <a:schemeClr val="dk1"/>
          </a:lnRef>
          <a:fillRef idx="1">
            <a:schemeClr val="lt1"/>
          </a:fillRef>
          <a:effectRef idx="0">
            <a:schemeClr val="dk1"/>
          </a:effectRef>
          <a:fontRef idx="minor">
            <a:schemeClr val="dk1"/>
          </a:fontRef>
        </dgm:style>
      </dgm:prSet>
      <dgm:spPr>
        <a:noFill/>
        <a:ln>
          <a:noFill/>
        </a:ln>
      </dgm:spPr>
      <dgm:t>
        <a:bodyPr/>
        <a:lstStyle/>
        <a:p>
          <a:pPr marL="114300" indent="0" algn="r"/>
          <a:endParaRPr lang="en-AU" sz="1200" dirty="0"/>
        </a:p>
      </dgm:t>
    </dgm:pt>
    <dgm:pt modelId="{9FC0A62D-A71D-41CB-AEEE-9BE0DD0A9743}" type="parTrans" cxnId="{67D7E406-0925-41A6-941A-8EB5EFBE28E7}">
      <dgm:prSet/>
      <dgm:spPr/>
      <dgm:t>
        <a:bodyPr/>
        <a:lstStyle/>
        <a:p>
          <a:endParaRPr lang="en-AU" sz="2800"/>
        </a:p>
      </dgm:t>
    </dgm:pt>
    <dgm:pt modelId="{6E963018-EB6F-41ED-8B36-9D68340DFC27}" type="sibTrans" cxnId="{67D7E406-0925-41A6-941A-8EB5EFBE28E7}">
      <dgm:prSet/>
      <dgm:spPr/>
      <dgm:t>
        <a:bodyPr/>
        <a:lstStyle/>
        <a:p>
          <a:endParaRPr lang="en-AU" sz="2800"/>
        </a:p>
      </dgm:t>
    </dgm:pt>
    <dgm:pt modelId="{B6966720-7E2F-41E4-A157-587C190CFCBB}">
      <dgm:prSet phldrT="[Text]" custT="1">
        <dgm:style>
          <a:lnRef idx="2">
            <a:schemeClr val="dk1"/>
          </a:lnRef>
          <a:fillRef idx="1">
            <a:schemeClr val="lt1"/>
          </a:fillRef>
          <a:effectRef idx="0">
            <a:schemeClr val="dk1"/>
          </a:effectRef>
          <a:fontRef idx="minor">
            <a:schemeClr val="dk1"/>
          </a:fontRef>
        </dgm:style>
      </dgm:prSet>
      <dgm:spPr>
        <a:noFill/>
        <a:ln>
          <a:noFill/>
        </a:ln>
      </dgm:spPr>
      <dgm:t>
        <a:bodyPr/>
        <a:lstStyle/>
        <a:p>
          <a:pPr marL="0" indent="0" algn="r"/>
          <a:endParaRPr lang="en-AU" sz="1200" dirty="0"/>
        </a:p>
      </dgm:t>
    </dgm:pt>
    <dgm:pt modelId="{46856666-3E31-46D1-B04A-923AA8387A2C}" type="parTrans" cxnId="{2A898623-7B87-46BF-8F8C-8AC0788F6A68}">
      <dgm:prSet/>
      <dgm:spPr/>
      <dgm:t>
        <a:bodyPr/>
        <a:lstStyle/>
        <a:p>
          <a:endParaRPr lang="en-AU" sz="2800"/>
        </a:p>
      </dgm:t>
    </dgm:pt>
    <dgm:pt modelId="{9AD3C118-74BF-4567-80EF-80BE51D50E58}" type="sibTrans" cxnId="{2A898623-7B87-46BF-8F8C-8AC0788F6A68}">
      <dgm:prSet/>
      <dgm:spPr/>
      <dgm:t>
        <a:bodyPr/>
        <a:lstStyle/>
        <a:p>
          <a:endParaRPr lang="en-AU" sz="2800"/>
        </a:p>
      </dgm:t>
    </dgm:pt>
    <dgm:pt modelId="{8CCF11FC-6E17-4DD3-95C9-F71B4FA72207}">
      <dgm:prSet phldrT="[Text]" custT="1">
        <dgm:style>
          <a:lnRef idx="2">
            <a:schemeClr val="dk1"/>
          </a:lnRef>
          <a:fillRef idx="1">
            <a:schemeClr val="lt1"/>
          </a:fillRef>
          <a:effectRef idx="0">
            <a:schemeClr val="dk1"/>
          </a:effectRef>
          <a:fontRef idx="minor">
            <a:schemeClr val="dk1"/>
          </a:fontRef>
        </dgm:style>
      </dgm:prSet>
      <dgm:spPr>
        <a:noFill/>
        <a:ln>
          <a:noFill/>
        </a:ln>
      </dgm:spPr>
      <dgm:t>
        <a:bodyPr/>
        <a:lstStyle/>
        <a:p>
          <a:pPr marL="114300" indent="0" algn="r"/>
          <a:endParaRPr lang="en-AU" sz="1200" dirty="0"/>
        </a:p>
      </dgm:t>
    </dgm:pt>
    <dgm:pt modelId="{49C2C05C-B06B-4F40-B2C5-0D20FD60B721}" type="sibTrans" cxnId="{073DFAB3-1A9E-46A5-A922-248AC06597C9}">
      <dgm:prSet/>
      <dgm:spPr/>
      <dgm:t>
        <a:bodyPr/>
        <a:lstStyle/>
        <a:p>
          <a:endParaRPr lang="en-AU" sz="2800"/>
        </a:p>
      </dgm:t>
    </dgm:pt>
    <dgm:pt modelId="{C4D42A7B-3FBB-42DE-AEE1-81CA440F2AAC}" type="parTrans" cxnId="{073DFAB3-1A9E-46A5-A922-248AC06597C9}">
      <dgm:prSet/>
      <dgm:spPr/>
      <dgm:t>
        <a:bodyPr/>
        <a:lstStyle/>
        <a:p>
          <a:endParaRPr lang="en-AU" sz="2800"/>
        </a:p>
      </dgm:t>
    </dgm:pt>
    <dgm:pt modelId="{851CD399-D50B-46F3-B61C-6E87CFE863D7}">
      <dgm:prSet phldrT="[Text]" custT="1">
        <dgm:style>
          <a:lnRef idx="2">
            <a:schemeClr val="dk1"/>
          </a:lnRef>
          <a:fillRef idx="1">
            <a:schemeClr val="lt1"/>
          </a:fillRef>
          <a:effectRef idx="0">
            <a:schemeClr val="dk1"/>
          </a:effectRef>
          <a:fontRef idx="minor">
            <a:schemeClr val="dk1"/>
          </a:fontRef>
        </dgm:style>
      </dgm:prSet>
      <dgm:spPr>
        <a:noFill/>
        <a:ln>
          <a:noFill/>
        </a:ln>
      </dgm:spPr>
      <dgm:t>
        <a:bodyPr/>
        <a:lstStyle/>
        <a:p>
          <a:endParaRPr lang="en-AU" sz="1200" dirty="0"/>
        </a:p>
      </dgm:t>
    </dgm:pt>
    <dgm:pt modelId="{20182B23-8F25-4E4D-B1A8-7481C5D877CA}" type="parTrans" cxnId="{84E0BB91-DBC0-4257-830C-F3E49F8AF8DB}">
      <dgm:prSet/>
      <dgm:spPr/>
      <dgm:t>
        <a:bodyPr/>
        <a:lstStyle/>
        <a:p>
          <a:endParaRPr lang="en-AU"/>
        </a:p>
      </dgm:t>
    </dgm:pt>
    <dgm:pt modelId="{91F57476-696A-42DC-A010-A47FA10F0D24}" type="sibTrans" cxnId="{84E0BB91-DBC0-4257-830C-F3E49F8AF8DB}">
      <dgm:prSet/>
      <dgm:spPr/>
      <dgm:t>
        <a:bodyPr/>
        <a:lstStyle/>
        <a:p>
          <a:endParaRPr lang="en-AU"/>
        </a:p>
      </dgm:t>
    </dgm:pt>
    <dgm:pt modelId="{6A6636E8-62E5-4E07-A092-956BF12F5632}" type="pres">
      <dgm:prSet presAssocID="{7867ED6C-9ADE-457B-8A92-1EF6DBC3C789}" presName="cycleMatrixDiagram" presStyleCnt="0">
        <dgm:presLayoutVars>
          <dgm:chMax val="1"/>
          <dgm:dir/>
          <dgm:animLvl val="lvl"/>
          <dgm:resizeHandles val="exact"/>
        </dgm:presLayoutVars>
      </dgm:prSet>
      <dgm:spPr/>
    </dgm:pt>
    <dgm:pt modelId="{672BCD4B-D0FD-4456-AFE6-89AEE5517328}" type="pres">
      <dgm:prSet presAssocID="{7867ED6C-9ADE-457B-8A92-1EF6DBC3C789}" presName="children" presStyleCnt="0"/>
      <dgm:spPr/>
    </dgm:pt>
    <dgm:pt modelId="{2C3E4216-5BDD-4BAE-9D65-6ED7C848372B}" type="pres">
      <dgm:prSet presAssocID="{7867ED6C-9ADE-457B-8A92-1EF6DBC3C789}" presName="child1group" presStyleCnt="0"/>
      <dgm:spPr/>
    </dgm:pt>
    <dgm:pt modelId="{EA473B52-271A-4A86-BB0C-9A126E3A7F53}" type="pres">
      <dgm:prSet presAssocID="{7867ED6C-9ADE-457B-8A92-1EF6DBC3C789}" presName="child1" presStyleLbl="bgAcc1" presStyleIdx="0" presStyleCnt="4" custScaleX="125047" custScaleY="106166" custLinFactNeighborX="-12752" custLinFactNeighborY="6627"/>
      <dgm:spPr/>
    </dgm:pt>
    <dgm:pt modelId="{839A5123-EE6D-4425-BB72-5F870A709AFC}" type="pres">
      <dgm:prSet presAssocID="{7867ED6C-9ADE-457B-8A92-1EF6DBC3C789}" presName="child1Text" presStyleLbl="bgAcc1" presStyleIdx="0" presStyleCnt="4">
        <dgm:presLayoutVars>
          <dgm:bulletEnabled val="1"/>
        </dgm:presLayoutVars>
      </dgm:prSet>
      <dgm:spPr/>
    </dgm:pt>
    <dgm:pt modelId="{43A18509-022F-4AD3-8F0C-BF2AF7893E61}" type="pres">
      <dgm:prSet presAssocID="{7867ED6C-9ADE-457B-8A92-1EF6DBC3C789}" presName="child2group" presStyleCnt="0"/>
      <dgm:spPr/>
    </dgm:pt>
    <dgm:pt modelId="{3B4E43FB-54A1-4C28-948B-32D8CA33689F}" type="pres">
      <dgm:prSet presAssocID="{7867ED6C-9ADE-457B-8A92-1EF6DBC3C789}" presName="child2" presStyleLbl="bgAcc1" presStyleIdx="1" presStyleCnt="4" custScaleY="114015" custLinFactNeighborX="14822" custLinFactNeighborY="10636"/>
      <dgm:spPr/>
    </dgm:pt>
    <dgm:pt modelId="{6AFE1377-76C8-4062-888F-8210D97E1A62}" type="pres">
      <dgm:prSet presAssocID="{7867ED6C-9ADE-457B-8A92-1EF6DBC3C789}" presName="child2Text" presStyleLbl="bgAcc1" presStyleIdx="1" presStyleCnt="4">
        <dgm:presLayoutVars>
          <dgm:bulletEnabled val="1"/>
        </dgm:presLayoutVars>
      </dgm:prSet>
      <dgm:spPr/>
    </dgm:pt>
    <dgm:pt modelId="{5288D372-01CE-4F37-B0A5-92DEE3CAAB5E}" type="pres">
      <dgm:prSet presAssocID="{7867ED6C-9ADE-457B-8A92-1EF6DBC3C789}" presName="child3group" presStyleCnt="0"/>
      <dgm:spPr/>
    </dgm:pt>
    <dgm:pt modelId="{053B348A-91FE-45D8-9C93-CFC98F3AA0C4}" type="pres">
      <dgm:prSet presAssocID="{7867ED6C-9ADE-457B-8A92-1EF6DBC3C789}" presName="child3" presStyleLbl="bgAcc1" presStyleIdx="2" presStyleCnt="4" custScaleX="115628" custScaleY="125995" custLinFactNeighborX="3807" custLinFactNeighborY="-3742"/>
      <dgm:spPr/>
    </dgm:pt>
    <dgm:pt modelId="{7217C5F7-A79D-498C-A164-EE33269B25F9}" type="pres">
      <dgm:prSet presAssocID="{7867ED6C-9ADE-457B-8A92-1EF6DBC3C789}" presName="child3Text" presStyleLbl="bgAcc1" presStyleIdx="2" presStyleCnt="4">
        <dgm:presLayoutVars>
          <dgm:bulletEnabled val="1"/>
        </dgm:presLayoutVars>
      </dgm:prSet>
      <dgm:spPr/>
    </dgm:pt>
    <dgm:pt modelId="{4BBB8A1E-6CDE-497D-9A15-468844561E2A}" type="pres">
      <dgm:prSet presAssocID="{7867ED6C-9ADE-457B-8A92-1EF6DBC3C789}" presName="child4group" presStyleCnt="0"/>
      <dgm:spPr/>
    </dgm:pt>
    <dgm:pt modelId="{3A0EA2EF-C5DD-4B70-814D-766ABEEBAB4A}" type="pres">
      <dgm:prSet presAssocID="{7867ED6C-9ADE-457B-8A92-1EF6DBC3C789}" presName="child4" presStyleLbl="bgAcc1" presStyleIdx="3" presStyleCnt="4" custScaleX="135452" custScaleY="134913" custLinFactNeighborX="-30038" custLinFactNeighborY="4416"/>
      <dgm:spPr/>
    </dgm:pt>
    <dgm:pt modelId="{E9F45748-710B-4151-BC02-F9E0DAC8A998}" type="pres">
      <dgm:prSet presAssocID="{7867ED6C-9ADE-457B-8A92-1EF6DBC3C789}" presName="child4Text" presStyleLbl="bgAcc1" presStyleIdx="3" presStyleCnt="4">
        <dgm:presLayoutVars>
          <dgm:bulletEnabled val="1"/>
        </dgm:presLayoutVars>
      </dgm:prSet>
      <dgm:spPr/>
    </dgm:pt>
    <dgm:pt modelId="{3FB0D7ED-627C-4810-8E8D-7742FA4394FF}" type="pres">
      <dgm:prSet presAssocID="{7867ED6C-9ADE-457B-8A92-1EF6DBC3C789}" presName="childPlaceholder" presStyleCnt="0"/>
      <dgm:spPr/>
    </dgm:pt>
    <dgm:pt modelId="{15C2F5BB-AFBA-4BB3-B5B9-3FA05683817F}" type="pres">
      <dgm:prSet presAssocID="{7867ED6C-9ADE-457B-8A92-1EF6DBC3C789}" presName="circle" presStyleCnt="0"/>
      <dgm:spPr/>
    </dgm:pt>
    <dgm:pt modelId="{EADC0D0B-8E64-447B-9B52-028DDC041ADD}" type="pres">
      <dgm:prSet presAssocID="{7867ED6C-9ADE-457B-8A92-1EF6DBC3C789}" presName="quadrant1" presStyleLbl="node1" presStyleIdx="0" presStyleCnt="4">
        <dgm:presLayoutVars>
          <dgm:chMax val="1"/>
          <dgm:bulletEnabled val="1"/>
        </dgm:presLayoutVars>
      </dgm:prSet>
      <dgm:spPr/>
    </dgm:pt>
    <dgm:pt modelId="{EC10A319-451F-47B8-987A-15CE369AD12E}" type="pres">
      <dgm:prSet presAssocID="{7867ED6C-9ADE-457B-8A92-1EF6DBC3C789}" presName="quadrant2" presStyleLbl="node1" presStyleIdx="1" presStyleCnt="4">
        <dgm:presLayoutVars>
          <dgm:chMax val="1"/>
          <dgm:bulletEnabled val="1"/>
        </dgm:presLayoutVars>
      </dgm:prSet>
      <dgm:spPr/>
    </dgm:pt>
    <dgm:pt modelId="{AB76A6AE-C385-48C2-878B-BEBD44571E7A}" type="pres">
      <dgm:prSet presAssocID="{7867ED6C-9ADE-457B-8A92-1EF6DBC3C789}" presName="quadrant3" presStyleLbl="node1" presStyleIdx="2" presStyleCnt="4">
        <dgm:presLayoutVars>
          <dgm:chMax val="1"/>
          <dgm:bulletEnabled val="1"/>
        </dgm:presLayoutVars>
      </dgm:prSet>
      <dgm:spPr/>
    </dgm:pt>
    <dgm:pt modelId="{964CF44F-3F0C-428C-8D0E-9FFD2777F81E}" type="pres">
      <dgm:prSet presAssocID="{7867ED6C-9ADE-457B-8A92-1EF6DBC3C789}" presName="quadrant4" presStyleLbl="node1" presStyleIdx="3" presStyleCnt="4">
        <dgm:presLayoutVars>
          <dgm:chMax val="1"/>
          <dgm:bulletEnabled val="1"/>
        </dgm:presLayoutVars>
      </dgm:prSet>
      <dgm:spPr/>
    </dgm:pt>
    <dgm:pt modelId="{A89F9333-E0E0-4308-A882-AECD3EA13745}" type="pres">
      <dgm:prSet presAssocID="{7867ED6C-9ADE-457B-8A92-1EF6DBC3C789}" presName="quadrantPlaceholder" presStyleCnt="0"/>
      <dgm:spPr/>
    </dgm:pt>
    <dgm:pt modelId="{2DAA2F27-6B6A-48FB-888A-E7C810EF8707}" type="pres">
      <dgm:prSet presAssocID="{7867ED6C-9ADE-457B-8A92-1EF6DBC3C789}" presName="center1" presStyleLbl="fgShp" presStyleIdx="0" presStyleCnt="2"/>
      <dgm:spPr/>
    </dgm:pt>
    <dgm:pt modelId="{562C8243-3DE8-49B8-9E94-2BF196204DB4}" type="pres">
      <dgm:prSet presAssocID="{7867ED6C-9ADE-457B-8A92-1EF6DBC3C789}" presName="center2" presStyleLbl="fgShp" presStyleIdx="1" presStyleCnt="2"/>
      <dgm:spPr/>
    </dgm:pt>
  </dgm:ptLst>
  <dgm:cxnLst>
    <dgm:cxn modelId="{F6D79C22-19BB-42BA-B5DF-756F5DDFB0AC}" srcId="{7867ED6C-9ADE-457B-8A92-1EF6DBC3C789}" destId="{F7F0F49C-B9E1-4075-9AE7-4953319FF869}" srcOrd="3" destOrd="0" parTransId="{EA2F019F-AFDC-4406-AAB1-37AE3A6F23ED}" sibTransId="{C003AFDC-9B57-465B-A451-ACE024EAAD8B}"/>
    <dgm:cxn modelId="{F5D48C97-5D8E-44B6-AFEA-2A58561F3467}" srcId="{7867ED6C-9ADE-457B-8A92-1EF6DBC3C789}" destId="{5B44F91D-4324-4FAA-89F0-4374F09F35E3}" srcOrd="0" destOrd="0" parTransId="{2CBFCD5A-7257-4121-8C63-3A35A4189AAB}" sibTransId="{0056AB86-2ADC-493B-9061-DAF9FB83290F}"/>
    <dgm:cxn modelId="{B72B8DA7-89E2-49C0-8FE5-C3AAEC87714F}" type="presOf" srcId="{FC66D592-12CA-4F3A-AFE5-E134D4D1A189}" destId="{AB76A6AE-C385-48C2-878B-BEBD44571E7A}" srcOrd="0" destOrd="0" presId="urn:microsoft.com/office/officeart/2005/8/layout/cycle4"/>
    <dgm:cxn modelId="{200FECA7-827B-480B-802D-B878CBEEAA77}" type="presOf" srcId="{5B44F91D-4324-4FAA-89F0-4374F09F35E3}" destId="{EADC0D0B-8E64-447B-9B52-028DDC041ADD}" srcOrd="0" destOrd="0" presId="urn:microsoft.com/office/officeart/2005/8/layout/cycle4"/>
    <dgm:cxn modelId="{C6162BA7-0412-40D2-B1E3-56BF687D41AD}" srcId="{7867ED6C-9ADE-457B-8A92-1EF6DBC3C789}" destId="{FC66D592-12CA-4F3A-AFE5-E134D4D1A189}" srcOrd="2" destOrd="0" parTransId="{89BB6586-A2A2-4448-9992-33944E5EBF1B}" sibTransId="{430BD7A6-2163-4E1C-957A-CEB3921E2756}"/>
    <dgm:cxn modelId="{4ACE92B5-F1DA-47C4-9E98-30FE281412DD}" type="presOf" srcId="{049F8ACA-CA37-48EC-BBD6-8140AA7AF43A}" destId="{EC10A319-451F-47B8-987A-15CE369AD12E}" srcOrd="0" destOrd="0" presId="urn:microsoft.com/office/officeart/2005/8/layout/cycle4"/>
    <dgm:cxn modelId="{3C5062AE-8DF0-4283-8B04-DDD05D898D45}" srcId="{7867ED6C-9ADE-457B-8A92-1EF6DBC3C789}" destId="{049F8ACA-CA37-48EC-BBD6-8140AA7AF43A}" srcOrd="1" destOrd="0" parTransId="{7C899AD4-5104-44A8-971F-66A224238B71}" sibTransId="{31E13398-33A3-4DB4-958B-5104071E18B1}"/>
    <dgm:cxn modelId="{08EB8290-885D-411F-83DC-E810F5245106}" type="presOf" srcId="{B6966720-7E2F-41E4-A157-587C190CFCBB}" destId="{053B348A-91FE-45D8-9C93-CFC98F3AA0C4}" srcOrd="0" destOrd="0" presId="urn:microsoft.com/office/officeart/2005/8/layout/cycle4"/>
    <dgm:cxn modelId="{073DFAB3-1A9E-46A5-A922-248AC06597C9}" srcId="{FC66D592-12CA-4F3A-AFE5-E134D4D1A189}" destId="{8CCF11FC-6E17-4DD3-95C9-F71B4FA72207}" srcOrd="3" destOrd="0" parTransId="{C4D42A7B-3FBB-42DE-AEE1-81CA440F2AAC}" sibTransId="{49C2C05C-B06B-4F40-B2C5-0D20FD60B721}"/>
    <dgm:cxn modelId="{CD17AA3E-E02D-4E64-8C51-FDEE6B11C2E1}" srcId="{049F8ACA-CA37-48EC-BBD6-8140AA7AF43A}" destId="{A28AA4E0-C685-4E55-B01F-95F86863DEF2}" srcOrd="0" destOrd="0" parTransId="{437DF760-F272-4F48-84EE-0E90BA00AB54}" sibTransId="{4BFB45AC-4E29-4580-89E8-FAF6F9053EED}"/>
    <dgm:cxn modelId="{80CED094-0514-498A-A769-17C574D3B12E}" type="presOf" srcId="{86F75DC4-36A8-41C1-BE89-30AD5133367A}" destId="{053B348A-91FE-45D8-9C93-CFC98F3AA0C4}" srcOrd="0" destOrd="1" presId="urn:microsoft.com/office/officeart/2005/8/layout/cycle4"/>
    <dgm:cxn modelId="{EAC45C56-B610-4FA3-A79B-7D61DCF34B85}" type="presOf" srcId="{B6966720-7E2F-41E4-A157-587C190CFCBB}" destId="{7217C5F7-A79D-498C-A164-EE33269B25F9}" srcOrd="1" destOrd="0" presId="urn:microsoft.com/office/officeart/2005/8/layout/cycle4"/>
    <dgm:cxn modelId="{4158CD1D-FE22-4B8A-BD74-6B841B6CF9B0}" type="presOf" srcId="{851CD399-D50B-46F3-B61C-6E87CFE863D7}" destId="{E9F45748-710B-4151-BC02-F9E0DAC8A998}" srcOrd="1" destOrd="0" presId="urn:microsoft.com/office/officeart/2005/8/layout/cycle4"/>
    <dgm:cxn modelId="{67D7E406-0925-41A6-941A-8EB5EFBE28E7}" srcId="{FC66D592-12CA-4F3A-AFE5-E134D4D1A189}" destId="{79ABFFB5-340E-4A41-B6A3-1EA78F4F64AD}" srcOrd="2" destOrd="0" parTransId="{9FC0A62D-A71D-41CB-AEEE-9BE0DD0A9743}" sibTransId="{6E963018-EB6F-41ED-8B36-9D68340DFC27}"/>
    <dgm:cxn modelId="{213D7BF4-4071-402B-B0B6-0586BAB84452}" type="presOf" srcId="{79ABFFB5-340E-4A41-B6A3-1EA78F4F64AD}" destId="{053B348A-91FE-45D8-9C93-CFC98F3AA0C4}" srcOrd="0" destOrd="2" presId="urn:microsoft.com/office/officeart/2005/8/layout/cycle4"/>
    <dgm:cxn modelId="{4E3CD43A-EE01-4F2D-A54A-F8416527A262}" type="presOf" srcId="{86F75DC4-36A8-41C1-BE89-30AD5133367A}" destId="{7217C5F7-A79D-498C-A164-EE33269B25F9}" srcOrd="1" destOrd="1" presId="urn:microsoft.com/office/officeart/2005/8/layout/cycle4"/>
    <dgm:cxn modelId="{F892B289-AC8F-4E0B-9A0D-189398FB830A}" type="presOf" srcId="{A28AA4E0-C685-4E55-B01F-95F86863DEF2}" destId="{6AFE1377-76C8-4062-888F-8210D97E1A62}" srcOrd="1" destOrd="0" presId="urn:microsoft.com/office/officeart/2005/8/layout/cycle4"/>
    <dgm:cxn modelId="{7AE51215-9E2E-47C3-A6C2-6FA66E67497E}" type="presOf" srcId="{A28AA4E0-C685-4E55-B01F-95F86863DEF2}" destId="{3B4E43FB-54A1-4C28-948B-32D8CA33689F}" srcOrd="0" destOrd="0" presId="urn:microsoft.com/office/officeart/2005/8/layout/cycle4"/>
    <dgm:cxn modelId="{21E37F50-74FE-4B53-8123-A2218CB8DB88}" type="presOf" srcId="{79ABFFB5-340E-4A41-B6A3-1EA78F4F64AD}" destId="{7217C5F7-A79D-498C-A164-EE33269B25F9}" srcOrd="1" destOrd="2" presId="urn:microsoft.com/office/officeart/2005/8/layout/cycle4"/>
    <dgm:cxn modelId="{84E0BB91-DBC0-4257-830C-F3E49F8AF8DB}" srcId="{F7F0F49C-B9E1-4075-9AE7-4953319FF869}" destId="{851CD399-D50B-46F3-B61C-6E87CFE863D7}" srcOrd="0" destOrd="0" parTransId="{20182B23-8F25-4E4D-B1A8-7481C5D877CA}" sibTransId="{91F57476-696A-42DC-A010-A47FA10F0D24}"/>
    <dgm:cxn modelId="{0E4163FC-532E-4AB8-9C94-67362BDEB69E}" type="presOf" srcId="{5004AC25-366A-42C8-8795-42F493647344}" destId="{839A5123-EE6D-4425-BB72-5F870A709AFC}" srcOrd="1" destOrd="0" presId="urn:microsoft.com/office/officeart/2005/8/layout/cycle4"/>
    <dgm:cxn modelId="{2A898623-7B87-46BF-8F8C-8AC0788F6A68}" srcId="{FC66D592-12CA-4F3A-AFE5-E134D4D1A189}" destId="{B6966720-7E2F-41E4-A157-587C190CFCBB}" srcOrd="0" destOrd="0" parTransId="{46856666-3E31-46D1-B04A-923AA8387A2C}" sibTransId="{9AD3C118-74BF-4567-80EF-80BE51D50E58}"/>
    <dgm:cxn modelId="{A6142BA6-F268-4C97-B1FF-4669B8C723E8}" type="presOf" srcId="{5004AC25-366A-42C8-8795-42F493647344}" destId="{EA473B52-271A-4A86-BB0C-9A126E3A7F53}" srcOrd="0" destOrd="0" presId="urn:microsoft.com/office/officeart/2005/8/layout/cycle4"/>
    <dgm:cxn modelId="{4E25E9F5-95AC-4C84-8D92-71AAC3A02A36}" type="presOf" srcId="{F7F0F49C-B9E1-4075-9AE7-4953319FF869}" destId="{964CF44F-3F0C-428C-8D0E-9FFD2777F81E}" srcOrd="0" destOrd="0" presId="urn:microsoft.com/office/officeart/2005/8/layout/cycle4"/>
    <dgm:cxn modelId="{02F8E2CD-E6F1-4E6E-BE57-5A7DAE167B74}" type="presOf" srcId="{7867ED6C-9ADE-457B-8A92-1EF6DBC3C789}" destId="{6A6636E8-62E5-4E07-A092-956BF12F5632}" srcOrd="0" destOrd="0" presId="urn:microsoft.com/office/officeart/2005/8/layout/cycle4"/>
    <dgm:cxn modelId="{BC9D8ADD-43E7-4DD4-A536-D1881BD16727}" type="presOf" srcId="{8CCF11FC-6E17-4DD3-95C9-F71B4FA72207}" destId="{7217C5F7-A79D-498C-A164-EE33269B25F9}" srcOrd="1" destOrd="3" presId="urn:microsoft.com/office/officeart/2005/8/layout/cycle4"/>
    <dgm:cxn modelId="{0AACA7A7-66A9-4BAA-84A2-D05F9800FB32}" srcId="{5B44F91D-4324-4FAA-89F0-4374F09F35E3}" destId="{5004AC25-366A-42C8-8795-42F493647344}" srcOrd="0" destOrd="0" parTransId="{19568D0E-D057-4AA5-BB1D-99E62758B258}" sibTransId="{3939A014-019E-491F-8F62-705709562958}"/>
    <dgm:cxn modelId="{3CD75B7B-B86D-40EC-84D1-6A93CCCB48A4}" type="presOf" srcId="{8CCF11FC-6E17-4DD3-95C9-F71B4FA72207}" destId="{053B348A-91FE-45D8-9C93-CFC98F3AA0C4}" srcOrd="0" destOrd="3" presId="urn:microsoft.com/office/officeart/2005/8/layout/cycle4"/>
    <dgm:cxn modelId="{E76D3A6B-57BB-4181-96F1-125F14A44DA3}" srcId="{FC66D592-12CA-4F3A-AFE5-E134D4D1A189}" destId="{86F75DC4-36A8-41C1-BE89-30AD5133367A}" srcOrd="1" destOrd="0" parTransId="{68FCD0AC-5252-4CF4-A7A3-4D1318854196}" sibTransId="{0FE2CB65-C2DA-4518-9D15-871FC3F23BCD}"/>
    <dgm:cxn modelId="{5F311B8B-DD78-4F4C-B5DA-7002A1AA4244}" type="presOf" srcId="{851CD399-D50B-46F3-B61C-6E87CFE863D7}" destId="{3A0EA2EF-C5DD-4B70-814D-766ABEEBAB4A}" srcOrd="0" destOrd="0" presId="urn:microsoft.com/office/officeart/2005/8/layout/cycle4"/>
    <dgm:cxn modelId="{9095E33E-D49F-402D-8CAD-565CCEA7A299}" type="presParOf" srcId="{6A6636E8-62E5-4E07-A092-956BF12F5632}" destId="{672BCD4B-D0FD-4456-AFE6-89AEE5517328}" srcOrd="0" destOrd="0" presId="urn:microsoft.com/office/officeart/2005/8/layout/cycle4"/>
    <dgm:cxn modelId="{56C9FB8B-1AAA-4266-BA92-6F0D74D48EE2}" type="presParOf" srcId="{672BCD4B-D0FD-4456-AFE6-89AEE5517328}" destId="{2C3E4216-5BDD-4BAE-9D65-6ED7C848372B}" srcOrd="0" destOrd="0" presId="urn:microsoft.com/office/officeart/2005/8/layout/cycle4"/>
    <dgm:cxn modelId="{B204188A-8B2F-44B5-9252-2F3E467898C4}" type="presParOf" srcId="{2C3E4216-5BDD-4BAE-9D65-6ED7C848372B}" destId="{EA473B52-271A-4A86-BB0C-9A126E3A7F53}" srcOrd="0" destOrd="0" presId="urn:microsoft.com/office/officeart/2005/8/layout/cycle4"/>
    <dgm:cxn modelId="{09AAB19F-BB20-45CE-9972-4498F49A0AAD}" type="presParOf" srcId="{2C3E4216-5BDD-4BAE-9D65-6ED7C848372B}" destId="{839A5123-EE6D-4425-BB72-5F870A709AFC}" srcOrd="1" destOrd="0" presId="urn:microsoft.com/office/officeart/2005/8/layout/cycle4"/>
    <dgm:cxn modelId="{619E0AD5-3EC9-4EF0-9AA9-2AA3CEF360B3}" type="presParOf" srcId="{672BCD4B-D0FD-4456-AFE6-89AEE5517328}" destId="{43A18509-022F-4AD3-8F0C-BF2AF7893E61}" srcOrd="1" destOrd="0" presId="urn:microsoft.com/office/officeart/2005/8/layout/cycle4"/>
    <dgm:cxn modelId="{974FA5C5-BCD4-4835-BD10-63B8D6E31A92}" type="presParOf" srcId="{43A18509-022F-4AD3-8F0C-BF2AF7893E61}" destId="{3B4E43FB-54A1-4C28-948B-32D8CA33689F}" srcOrd="0" destOrd="0" presId="urn:microsoft.com/office/officeart/2005/8/layout/cycle4"/>
    <dgm:cxn modelId="{268F1DFC-FB0F-4E6F-9F44-8A498C3D12C1}" type="presParOf" srcId="{43A18509-022F-4AD3-8F0C-BF2AF7893E61}" destId="{6AFE1377-76C8-4062-888F-8210D97E1A62}" srcOrd="1" destOrd="0" presId="urn:microsoft.com/office/officeart/2005/8/layout/cycle4"/>
    <dgm:cxn modelId="{5C03F839-3815-48DF-8F07-7F14FF26AC79}" type="presParOf" srcId="{672BCD4B-D0FD-4456-AFE6-89AEE5517328}" destId="{5288D372-01CE-4F37-B0A5-92DEE3CAAB5E}" srcOrd="2" destOrd="0" presId="urn:microsoft.com/office/officeart/2005/8/layout/cycle4"/>
    <dgm:cxn modelId="{E7A02BE4-3F35-4726-86A2-82AF34EA76F2}" type="presParOf" srcId="{5288D372-01CE-4F37-B0A5-92DEE3CAAB5E}" destId="{053B348A-91FE-45D8-9C93-CFC98F3AA0C4}" srcOrd="0" destOrd="0" presId="urn:microsoft.com/office/officeart/2005/8/layout/cycle4"/>
    <dgm:cxn modelId="{246A9FC2-D473-4FAB-B670-42FDF3CF3B13}" type="presParOf" srcId="{5288D372-01CE-4F37-B0A5-92DEE3CAAB5E}" destId="{7217C5F7-A79D-498C-A164-EE33269B25F9}" srcOrd="1" destOrd="0" presId="urn:microsoft.com/office/officeart/2005/8/layout/cycle4"/>
    <dgm:cxn modelId="{616EFE6A-EEB2-427A-910D-78E2D17668FB}" type="presParOf" srcId="{672BCD4B-D0FD-4456-AFE6-89AEE5517328}" destId="{4BBB8A1E-6CDE-497D-9A15-468844561E2A}" srcOrd="3" destOrd="0" presId="urn:microsoft.com/office/officeart/2005/8/layout/cycle4"/>
    <dgm:cxn modelId="{8C901693-A531-432C-A120-06DE6828A4F7}" type="presParOf" srcId="{4BBB8A1E-6CDE-497D-9A15-468844561E2A}" destId="{3A0EA2EF-C5DD-4B70-814D-766ABEEBAB4A}" srcOrd="0" destOrd="0" presId="urn:microsoft.com/office/officeart/2005/8/layout/cycle4"/>
    <dgm:cxn modelId="{F1287617-DB98-416B-82D6-EC42843CA6D2}" type="presParOf" srcId="{4BBB8A1E-6CDE-497D-9A15-468844561E2A}" destId="{E9F45748-710B-4151-BC02-F9E0DAC8A998}" srcOrd="1" destOrd="0" presId="urn:microsoft.com/office/officeart/2005/8/layout/cycle4"/>
    <dgm:cxn modelId="{0405083A-7A50-4BC2-AD91-BF13FCBBADD5}" type="presParOf" srcId="{672BCD4B-D0FD-4456-AFE6-89AEE5517328}" destId="{3FB0D7ED-627C-4810-8E8D-7742FA4394FF}" srcOrd="4" destOrd="0" presId="urn:microsoft.com/office/officeart/2005/8/layout/cycle4"/>
    <dgm:cxn modelId="{BE3F3924-B11E-4273-83D0-FEC518E36A0B}" type="presParOf" srcId="{6A6636E8-62E5-4E07-A092-956BF12F5632}" destId="{15C2F5BB-AFBA-4BB3-B5B9-3FA05683817F}" srcOrd="1" destOrd="0" presId="urn:microsoft.com/office/officeart/2005/8/layout/cycle4"/>
    <dgm:cxn modelId="{5B270DA4-0E83-45A5-AE0C-4408AAFDB082}" type="presParOf" srcId="{15C2F5BB-AFBA-4BB3-B5B9-3FA05683817F}" destId="{EADC0D0B-8E64-447B-9B52-028DDC041ADD}" srcOrd="0" destOrd="0" presId="urn:microsoft.com/office/officeart/2005/8/layout/cycle4"/>
    <dgm:cxn modelId="{BF7BA9DD-1118-478E-9750-B611AD581C75}" type="presParOf" srcId="{15C2F5BB-AFBA-4BB3-B5B9-3FA05683817F}" destId="{EC10A319-451F-47B8-987A-15CE369AD12E}" srcOrd="1" destOrd="0" presId="urn:microsoft.com/office/officeart/2005/8/layout/cycle4"/>
    <dgm:cxn modelId="{A9A73CC2-178F-428F-8D21-7F0895472479}" type="presParOf" srcId="{15C2F5BB-AFBA-4BB3-B5B9-3FA05683817F}" destId="{AB76A6AE-C385-48C2-878B-BEBD44571E7A}" srcOrd="2" destOrd="0" presId="urn:microsoft.com/office/officeart/2005/8/layout/cycle4"/>
    <dgm:cxn modelId="{FC36C9D7-D8E0-4FD3-B124-4F8A241C8AD8}" type="presParOf" srcId="{15C2F5BB-AFBA-4BB3-B5B9-3FA05683817F}" destId="{964CF44F-3F0C-428C-8D0E-9FFD2777F81E}" srcOrd="3" destOrd="0" presId="urn:microsoft.com/office/officeart/2005/8/layout/cycle4"/>
    <dgm:cxn modelId="{A47D3E3C-64FC-473F-B275-788A2E3B4323}" type="presParOf" srcId="{15C2F5BB-AFBA-4BB3-B5B9-3FA05683817F}" destId="{A89F9333-E0E0-4308-A882-AECD3EA13745}" srcOrd="4" destOrd="0" presId="urn:microsoft.com/office/officeart/2005/8/layout/cycle4"/>
    <dgm:cxn modelId="{428BC3A2-5212-4BFE-852B-C297D66C0AB3}" type="presParOf" srcId="{6A6636E8-62E5-4E07-A092-956BF12F5632}" destId="{2DAA2F27-6B6A-48FB-888A-E7C810EF8707}" srcOrd="2" destOrd="0" presId="urn:microsoft.com/office/officeart/2005/8/layout/cycle4"/>
    <dgm:cxn modelId="{8270CAF0-D4A8-453A-8D7F-BFC136032040}" type="presParOf" srcId="{6A6636E8-62E5-4E07-A092-956BF12F5632}" destId="{562C8243-3DE8-49B8-9E94-2BF196204DB4}" srcOrd="3" destOrd="0" presId="urn:microsoft.com/office/officeart/2005/8/layout/cycle4"/>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3B348A-91FE-45D8-9C93-CFC98F3AA0C4}">
      <dsp:nvSpPr>
        <dsp:cNvPr id="0" name=""/>
        <dsp:cNvSpPr/>
      </dsp:nvSpPr>
      <dsp:spPr>
        <a:xfrm>
          <a:off x="4529056" y="3081590"/>
          <a:ext cx="2847895" cy="2010191"/>
        </a:xfrm>
        <a:prstGeom prst="roundRect">
          <a:avLst>
            <a:gd name="adj" fmla="val 10000"/>
          </a:avLst>
        </a:prstGeom>
        <a:noFill/>
        <a:ln w="10795" cap="flat" cmpd="sng" algn="ctr">
          <a:no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45720" tIns="45720" rIns="45720" bIns="45720" numCol="1" spcCol="1270" anchor="t" anchorCtr="0">
          <a:noAutofit/>
        </a:bodyPr>
        <a:lstStyle/>
        <a:p>
          <a:pPr marL="0" lvl="1" indent="0" algn="r" defTabSz="533400">
            <a:lnSpc>
              <a:spcPct val="90000"/>
            </a:lnSpc>
            <a:spcBef>
              <a:spcPct val="0"/>
            </a:spcBef>
            <a:spcAft>
              <a:spcPct val="15000"/>
            </a:spcAft>
            <a:buChar char="•"/>
          </a:pPr>
          <a:endParaRPr lang="en-AU" sz="1200" kern="1200" dirty="0"/>
        </a:p>
        <a:p>
          <a:pPr marL="114300" lvl="1" indent="0" algn="r" defTabSz="533400">
            <a:lnSpc>
              <a:spcPct val="90000"/>
            </a:lnSpc>
            <a:spcBef>
              <a:spcPct val="0"/>
            </a:spcBef>
            <a:spcAft>
              <a:spcPct val="15000"/>
            </a:spcAft>
            <a:buChar char="•"/>
          </a:pPr>
          <a:endParaRPr lang="en-AU" sz="1200" kern="1200" dirty="0"/>
        </a:p>
        <a:p>
          <a:pPr marL="114300" lvl="1" indent="0" algn="r" defTabSz="533400">
            <a:lnSpc>
              <a:spcPct val="90000"/>
            </a:lnSpc>
            <a:spcBef>
              <a:spcPct val="0"/>
            </a:spcBef>
            <a:spcAft>
              <a:spcPct val="15000"/>
            </a:spcAft>
            <a:buChar char="•"/>
          </a:pPr>
          <a:endParaRPr lang="en-AU" sz="1200" kern="1200" dirty="0"/>
        </a:p>
        <a:p>
          <a:pPr marL="114300" lvl="1" indent="0" algn="r" defTabSz="533400">
            <a:lnSpc>
              <a:spcPct val="90000"/>
            </a:lnSpc>
            <a:spcBef>
              <a:spcPct val="0"/>
            </a:spcBef>
            <a:spcAft>
              <a:spcPct val="15000"/>
            </a:spcAft>
            <a:buChar char="•"/>
          </a:pPr>
          <a:endParaRPr lang="en-AU" sz="1200" kern="1200" dirty="0"/>
        </a:p>
      </dsp:txBody>
      <dsp:txXfrm>
        <a:off x="5427581" y="3628294"/>
        <a:ext cx="1905212" cy="1419329"/>
      </dsp:txXfrm>
    </dsp:sp>
    <dsp:sp modelId="{3A0EA2EF-C5DD-4B70-814D-766ABEEBAB4A}">
      <dsp:nvSpPr>
        <dsp:cNvPr id="0" name=""/>
        <dsp:cNvSpPr/>
      </dsp:nvSpPr>
      <dsp:spPr>
        <a:xfrm>
          <a:off x="0" y="3070150"/>
          <a:ext cx="3336157" cy="2152473"/>
        </a:xfrm>
        <a:prstGeom prst="roundRect">
          <a:avLst>
            <a:gd name="adj" fmla="val 10000"/>
          </a:avLst>
        </a:prstGeom>
        <a:noFill/>
        <a:ln w="10795" cap="flat" cmpd="sng" algn="ctr">
          <a:no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endParaRPr lang="en-AU" sz="1200" kern="1200" dirty="0"/>
        </a:p>
      </dsp:txBody>
      <dsp:txXfrm>
        <a:off x="47283" y="3655552"/>
        <a:ext cx="2240743" cy="1519789"/>
      </dsp:txXfrm>
    </dsp:sp>
    <dsp:sp modelId="{3B4E43FB-54A1-4C28-948B-32D8CA33689F}">
      <dsp:nvSpPr>
        <dsp:cNvPr id="0" name=""/>
        <dsp:cNvSpPr/>
      </dsp:nvSpPr>
      <dsp:spPr>
        <a:xfrm>
          <a:off x="4992810" y="16213"/>
          <a:ext cx="2462981" cy="1819056"/>
        </a:xfrm>
        <a:prstGeom prst="roundRect">
          <a:avLst>
            <a:gd name="adj" fmla="val 10000"/>
          </a:avLst>
        </a:prstGeom>
        <a:noFill/>
        <a:ln w="10795" cap="flat" cmpd="sng" algn="ctr">
          <a:no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45720" tIns="45720" rIns="45720" bIns="45720" numCol="1" spcCol="1270" anchor="t" anchorCtr="0">
          <a:noAutofit/>
        </a:bodyPr>
        <a:lstStyle/>
        <a:p>
          <a:pPr marL="57150" lvl="1" indent="0" algn="r" defTabSz="355600">
            <a:lnSpc>
              <a:spcPct val="90000"/>
            </a:lnSpc>
            <a:spcBef>
              <a:spcPct val="0"/>
            </a:spcBef>
            <a:spcAft>
              <a:spcPct val="15000"/>
            </a:spcAft>
            <a:buNone/>
          </a:pPr>
          <a:endParaRPr lang="en-AU" sz="1200" b="1" kern="1200" dirty="0"/>
        </a:p>
      </dsp:txBody>
      <dsp:txXfrm>
        <a:off x="5771664" y="56172"/>
        <a:ext cx="1644168" cy="1284374"/>
      </dsp:txXfrm>
    </dsp:sp>
    <dsp:sp modelId="{EA473B52-271A-4A86-BB0C-9A126E3A7F53}">
      <dsp:nvSpPr>
        <dsp:cNvPr id="0" name=""/>
        <dsp:cNvSpPr/>
      </dsp:nvSpPr>
      <dsp:spPr>
        <a:xfrm>
          <a:off x="0" y="14865"/>
          <a:ext cx="3079883" cy="1693828"/>
        </a:xfrm>
        <a:prstGeom prst="roundRect">
          <a:avLst>
            <a:gd name="adj" fmla="val 10000"/>
          </a:avLst>
        </a:prstGeom>
        <a:noFill/>
        <a:ln w="10795" cap="flat" cmpd="sng" algn="ctr">
          <a:noFill/>
          <a:prstDash val="solid"/>
        </a:ln>
        <a:effectLst/>
      </dsp:spPr>
      <dsp:style>
        <a:lnRef idx="2">
          <a:schemeClr val="dk1"/>
        </a:lnRef>
        <a:fillRef idx="1">
          <a:schemeClr val="lt1"/>
        </a:fillRef>
        <a:effectRef idx="0">
          <a:schemeClr val="dk1"/>
        </a:effectRef>
        <a:fontRef idx="minor">
          <a:schemeClr val="dk1"/>
        </a:fontRef>
      </dsp:style>
      <dsp:txBody>
        <a:bodyPr spcFirstLastPara="0" vert="horz" wrap="square" lIns="45720" tIns="45720" rIns="45720" bIns="45720" numCol="1" spcCol="1270" anchor="t" anchorCtr="0">
          <a:noAutofit/>
        </a:bodyPr>
        <a:lstStyle/>
        <a:p>
          <a:pPr marL="114300" lvl="1" indent="-114300" algn="l" defTabSz="533400">
            <a:lnSpc>
              <a:spcPct val="90000"/>
            </a:lnSpc>
            <a:spcBef>
              <a:spcPct val="0"/>
            </a:spcBef>
            <a:spcAft>
              <a:spcPct val="15000"/>
            </a:spcAft>
            <a:buChar char="•"/>
          </a:pPr>
          <a:endParaRPr lang="en-AU" sz="1200" kern="1200" dirty="0"/>
        </a:p>
      </dsp:txBody>
      <dsp:txXfrm>
        <a:off x="37208" y="52073"/>
        <a:ext cx="2081502" cy="1195955"/>
      </dsp:txXfrm>
    </dsp:sp>
    <dsp:sp modelId="{EADC0D0B-8E64-447B-9B52-028DDC041ADD}">
      <dsp:nvSpPr>
        <dsp:cNvPr id="0" name=""/>
        <dsp:cNvSpPr/>
      </dsp:nvSpPr>
      <dsp:spPr>
        <a:xfrm>
          <a:off x="1519193" y="325867"/>
          <a:ext cx="2158847" cy="2158847"/>
        </a:xfrm>
        <a:prstGeom prst="pieWedge">
          <a:avLst/>
        </a:prstGeom>
        <a:solidFill>
          <a:schemeClr val="bg2">
            <a:lumMod val="50000"/>
            <a:alpha val="5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i="1" kern="1200" dirty="0"/>
            <a:t>Design Solution</a:t>
          </a:r>
        </a:p>
        <a:p>
          <a:pPr marL="0" lvl="0" indent="0" algn="ctr" defTabSz="711200">
            <a:lnSpc>
              <a:spcPct val="90000"/>
            </a:lnSpc>
            <a:spcBef>
              <a:spcPct val="0"/>
            </a:spcBef>
            <a:spcAft>
              <a:spcPct val="35000"/>
            </a:spcAft>
            <a:buNone/>
          </a:pPr>
          <a:r>
            <a:rPr lang="en-US" sz="1200" kern="1200" dirty="0"/>
            <a:t>What’s our response</a:t>
          </a:r>
          <a:endParaRPr lang="en-AU" sz="1200" kern="1200" dirty="0"/>
        </a:p>
      </dsp:txBody>
      <dsp:txXfrm>
        <a:off x="2151505" y="958179"/>
        <a:ext cx="1526535" cy="1526535"/>
      </dsp:txXfrm>
    </dsp:sp>
    <dsp:sp modelId="{EC10A319-451F-47B8-987A-15CE369AD12E}">
      <dsp:nvSpPr>
        <dsp:cNvPr id="0" name=""/>
        <dsp:cNvSpPr/>
      </dsp:nvSpPr>
      <dsp:spPr>
        <a:xfrm rot="5400000">
          <a:off x="3777756" y="325867"/>
          <a:ext cx="2158847" cy="2158847"/>
        </a:xfrm>
        <a:prstGeom prst="pieWedge">
          <a:avLst/>
        </a:prstGeom>
        <a:solidFill>
          <a:srgbClr val="0070C0">
            <a:alpha val="50000"/>
          </a:srgb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i="1" kern="1200" dirty="0"/>
            <a:t>Intelligence</a:t>
          </a:r>
          <a:r>
            <a:rPr lang="en-US" sz="2000" kern="1200" dirty="0"/>
            <a:t> </a:t>
          </a:r>
          <a:r>
            <a:rPr lang="en-US" sz="1200" kern="1200" dirty="0"/>
            <a:t>what’s happening</a:t>
          </a:r>
          <a:endParaRPr lang="en-AU" sz="1200" kern="1200" dirty="0"/>
        </a:p>
      </dsp:txBody>
      <dsp:txXfrm rot="-5400000">
        <a:off x="3777756" y="958179"/>
        <a:ext cx="1526535" cy="1526535"/>
      </dsp:txXfrm>
    </dsp:sp>
    <dsp:sp modelId="{AB76A6AE-C385-48C2-878B-BEBD44571E7A}">
      <dsp:nvSpPr>
        <dsp:cNvPr id="0" name=""/>
        <dsp:cNvSpPr/>
      </dsp:nvSpPr>
      <dsp:spPr>
        <a:xfrm rot="10800000">
          <a:off x="3777756" y="2584430"/>
          <a:ext cx="2158847" cy="2158847"/>
        </a:xfrm>
        <a:prstGeom prst="pieWedge">
          <a:avLst/>
        </a:prstGeom>
        <a:solidFill>
          <a:srgbClr val="002060">
            <a:alpha val="50000"/>
          </a:srgb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i="1" kern="1200" dirty="0"/>
            <a:t>Analysis</a:t>
          </a:r>
          <a:r>
            <a:rPr lang="en-US" sz="1800" b="1" i="1" kern="1200" dirty="0"/>
            <a:t> </a:t>
          </a:r>
          <a:endParaRPr lang="en-US" sz="2400" b="1" i="1" kern="1200" dirty="0"/>
        </a:p>
        <a:p>
          <a:pPr marL="0" lvl="0" indent="0" algn="ctr" defTabSz="711200">
            <a:lnSpc>
              <a:spcPct val="90000"/>
            </a:lnSpc>
            <a:spcBef>
              <a:spcPct val="0"/>
            </a:spcBef>
            <a:spcAft>
              <a:spcPct val="35000"/>
            </a:spcAft>
            <a:buNone/>
          </a:pPr>
          <a:r>
            <a:rPr lang="en-US" sz="1200" kern="1200" dirty="0"/>
            <a:t>What can we act on</a:t>
          </a:r>
          <a:endParaRPr lang="en-AU" sz="1200" kern="1200" dirty="0"/>
        </a:p>
        <a:p>
          <a:pPr marL="0" lvl="0" indent="0" algn="ctr" defTabSz="711200">
            <a:lnSpc>
              <a:spcPct val="90000"/>
            </a:lnSpc>
            <a:spcBef>
              <a:spcPct val="0"/>
            </a:spcBef>
            <a:spcAft>
              <a:spcPct val="35000"/>
            </a:spcAft>
            <a:buNone/>
          </a:pPr>
          <a:r>
            <a:rPr lang="en-AU" sz="1200" kern="1200" dirty="0"/>
            <a:t>Compelling story to motivate action</a:t>
          </a:r>
        </a:p>
      </dsp:txBody>
      <dsp:txXfrm rot="10800000">
        <a:off x="3777756" y="2584430"/>
        <a:ext cx="1526535" cy="1526535"/>
      </dsp:txXfrm>
    </dsp:sp>
    <dsp:sp modelId="{964CF44F-3F0C-428C-8D0E-9FFD2777F81E}">
      <dsp:nvSpPr>
        <dsp:cNvPr id="0" name=""/>
        <dsp:cNvSpPr/>
      </dsp:nvSpPr>
      <dsp:spPr>
        <a:xfrm rot="16200000">
          <a:off x="1519193" y="2584430"/>
          <a:ext cx="2158847" cy="2158847"/>
        </a:xfrm>
        <a:prstGeom prst="pieWedge">
          <a:avLst/>
        </a:prstGeom>
        <a:solidFill>
          <a:schemeClr val="bg2">
            <a:lumMod val="50000"/>
            <a:alpha val="5000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i="1" kern="1200" dirty="0"/>
            <a:t>Select </a:t>
          </a:r>
        </a:p>
        <a:p>
          <a:pPr marL="0" lvl="0" indent="0" algn="ctr" defTabSz="711200">
            <a:lnSpc>
              <a:spcPct val="90000"/>
            </a:lnSpc>
            <a:spcBef>
              <a:spcPct val="0"/>
            </a:spcBef>
            <a:spcAft>
              <a:spcPct val="35000"/>
            </a:spcAft>
            <a:buNone/>
          </a:pPr>
          <a:r>
            <a:rPr lang="en-AU" sz="1200" kern="1200" dirty="0"/>
            <a:t>What will we act on</a:t>
          </a:r>
        </a:p>
      </dsp:txBody>
      <dsp:txXfrm rot="5400000">
        <a:off x="2151505" y="2584430"/>
        <a:ext cx="1526535" cy="1526535"/>
      </dsp:txXfrm>
    </dsp:sp>
    <dsp:sp modelId="{2DAA2F27-6B6A-48FB-888A-E7C810EF8707}">
      <dsp:nvSpPr>
        <dsp:cNvPr id="0" name=""/>
        <dsp:cNvSpPr/>
      </dsp:nvSpPr>
      <dsp:spPr>
        <a:xfrm>
          <a:off x="3355211" y="2085851"/>
          <a:ext cx="745375" cy="648152"/>
        </a:xfrm>
        <a:prstGeom prst="circularArrow">
          <a:avLst/>
        </a:prstGeom>
        <a:solidFill>
          <a:schemeClr val="accent5">
            <a:tint val="4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62C8243-3DE8-49B8-9E94-2BF196204DB4}">
      <dsp:nvSpPr>
        <dsp:cNvPr id="0" name=""/>
        <dsp:cNvSpPr/>
      </dsp:nvSpPr>
      <dsp:spPr>
        <a:xfrm rot="10800000">
          <a:off x="3355211" y="2335141"/>
          <a:ext cx="745375" cy="648152"/>
        </a:xfrm>
        <a:prstGeom prst="circularArrow">
          <a:avLst/>
        </a:prstGeom>
        <a:solidFill>
          <a:schemeClr val="accent5">
            <a:tint val="40000"/>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6FAB23-35E5-4A4E-A517-7461163FABEB}" type="datetimeFigureOut">
              <a:rPr lang="en-AU" smtClean="0"/>
              <a:t>4/06/2016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CFBD54-AC3D-4C72-8A74-4B63417E524F}" type="slidenum">
              <a:rPr lang="en-AU" smtClean="0"/>
              <a:t>‹#›</a:t>
            </a:fld>
            <a:endParaRPr lang="en-AU"/>
          </a:p>
        </p:txBody>
      </p:sp>
    </p:spTree>
    <p:extLst>
      <p:ext uri="{BB962C8B-B14F-4D97-AF65-F5344CB8AC3E}">
        <p14:creationId xmlns:p14="http://schemas.microsoft.com/office/powerpoint/2010/main" val="2588944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1CFBD54-AC3D-4C72-8A74-4B63417E524F}" type="slidenum">
              <a:rPr lang="en-AU" smtClean="0"/>
              <a:t>2</a:t>
            </a:fld>
            <a:endParaRPr lang="en-AU"/>
          </a:p>
        </p:txBody>
      </p:sp>
    </p:spTree>
    <p:extLst>
      <p:ext uri="{BB962C8B-B14F-4D97-AF65-F5344CB8AC3E}">
        <p14:creationId xmlns:p14="http://schemas.microsoft.com/office/powerpoint/2010/main" val="2188083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68EB07D9-A471-42FE-B21A-2DD65985FDDB}" type="slidenum">
              <a:rPr lang="en-AU" smtClean="0"/>
              <a:pPr/>
              <a:t>12</a:t>
            </a:fld>
            <a:endParaRPr lang="en-AU"/>
          </a:p>
        </p:txBody>
      </p:sp>
    </p:spTree>
    <p:extLst>
      <p:ext uri="{BB962C8B-B14F-4D97-AF65-F5344CB8AC3E}">
        <p14:creationId xmlns:p14="http://schemas.microsoft.com/office/powerpoint/2010/main" val="33139689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‘Extremely’ ‘normal’ or ‘normally’ ‘extreme’</a:t>
            </a:r>
          </a:p>
          <a:p>
            <a:endParaRPr lang="en-AU" dirty="0"/>
          </a:p>
          <a:p>
            <a:r>
              <a:rPr lang="en-AU" dirty="0"/>
              <a:t>‘The social laboratory</a:t>
            </a:r>
            <a:r>
              <a:rPr lang="en-AU" baseline="0" dirty="0"/>
              <a:t> of Australia’</a:t>
            </a:r>
          </a:p>
          <a:p>
            <a:endParaRPr lang="en-AU" baseline="0" dirty="0"/>
          </a:p>
          <a:p>
            <a:r>
              <a:rPr lang="en-AU" baseline="0" dirty="0"/>
              <a:t>‘</a:t>
            </a:r>
            <a:endParaRPr lang="en-AU" dirty="0"/>
          </a:p>
        </p:txBody>
      </p:sp>
      <p:sp>
        <p:nvSpPr>
          <p:cNvPr id="4" name="Slide Number Placeholder 3"/>
          <p:cNvSpPr>
            <a:spLocks noGrp="1"/>
          </p:cNvSpPr>
          <p:nvPr>
            <p:ph type="sldNum" sz="quarter" idx="10"/>
          </p:nvPr>
        </p:nvSpPr>
        <p:spPr/>
        <p:txBody>
          <a:bodyPr/>
          <a:lstStyle/>
          <a:p>
            <a:fld id="{C1CFBD54-AC3D-4C72-8A74-4B63417E524F}" type="slidenum">
              <a:rPr lang="en-AU" smtClean="0"/>
              <a:t>14</a:t>
            </a:fld>
            <a:endParaRPr lang="en-AU"/>
          </a:p>
        </p:txBody>
      </p:sp>
    </p:spTree>
    <p:extLst>
      <p:ext uri="{BB962C8B-B14F-4D97-AF65-F5344CB8AC3E}">
        <p14:creationId xmlns:p14="http://schemas.microsoft.com/office/powerpoint/2010/main" val="2613132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1CFBD54-AC3D-4C72-8A74-4B63417E524F}" type="slidenum">
              <a:rPr lang="en-AU" smtClean="0"/>
              <a:t>15</a:t>
            </a:fld>
            <a:endParaRPr lang="en-AU"/>
          </a:p>
        </p:txBody>
      </p:sp>
    </p:spTree>
    <p:extLst>
      <p:ext uri="{BB962C8B-B14F-4D97-AF65-F5344CB8AC3E}">
        <p14:creationId xmlns:p14="http://schemas.microsoft.com/office/powerpoint/2010/main" val="32499170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C1CFBD54-AC3D-4C72-8A74-4B63417E524F}" type="slidenum">
              <a:rPr lang="en-AU" smtClean="0"/>
              <a:t>20</a:t>
            </a:fld>
            <a:endParaRPr lang="en-AU"/>
          </a:p>
        </p:txBody>
      </p:sp>
    </p:spTree>
    <p:extLst>
      <p:ext uri="{BB962C8B-B14F-4D97-AF65-F5344CB8AC3E}">
        <p14:creationId xmlns:p14="http://schemas.microsoft.com/office/powerpoint/2010/main" val="3967295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68EB07D9-A471-42FE-B21A-2DD65985FDDB}" type="slidenum">
              <a:rPr lang="en-AU" smtClean="0"/>
              <a:pPr/>
              <a:t>4</a:t>
            </a:fld>
            <a:endParaRPr lang="en-AU"/>
          </a:p>
        </p:txBody>
      </p:sp>
    </p:spTree>
    <p:extLst>
      <p:ext uri="{BB962C8B-B14F-4D97-AF65-F5344CB8AC3E}">
        <p14:creationId xmlns:p14="http://schemas.microsoft.com/office/powerpoint/2010/main" val="17417118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This is the new normal… </a:t>
            </a:r>
          </a:p>
          <a:p>
            <a:endParaRPr lang="en-AU" dirty="0"/>
          </a:p>
          <a:p>
            <a:r>
              <a:rPr lang="en-AU" dirty="0"/>
              <a:t>There is no natural order of things. What we see and experience comes about because of the</a:t>
            </a:r>
            <a:r>
              <a:rPr lang="en-AU" baseline="0" dirty="0"/>
              <a:t> systems we inhabit. Systems that include technology, ideology, worldview, unspoken assumptions. When those systems and their elements change – and they inevitably do – so do the things we presumed to be so solid.</a:t>
            </a:r>
            <a:endParaRPr lang="en-AU" dirty="0"/>
          </a:p>
        </p:txBody>
      </p:sp>
      <p:sp>
        <p:nvSpPr>
          <p:cNvPr id="4" name="Slide Number Placeholder 3"/>
          <p:cNvSpPr>
            <a:spLocks noGrp="1"/>
          </p:cNvSpPr>
          <p:nvPr>
            <p:ph type="sldNum" sz="quarter" idx="10"/>
          </p:nvPr>
        </p:nvSpPr>
        <p:spPr/>
        <p:txBody>
          <a:bodyPr/>
          <a:lstStyle/>
          <a:p>
            <a:fld id="{68EB07D9-A471-42FE-B21A-2DD65985FDDB}" type="slidenum">
              <a:rPr lang="en-AU" smtClean="0"/>
              <a:pPr/>
              <a:t>5</a:t>
            </a:fld>
            <a:endParaRPr lang="en-AU"/>
          </a:p>
        </p:txBody>
      </p:sp>
    </p:spTree>
    <p:extLst>
      <p:ext uri="{BB962C8B-B14F-4D97-AF65-F5344CB8AC3E}">
        <p14:creationId xmlns:p14="http://schemas.microsoft.com/office/powerpoint/2010/main" val="2393263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r>
              <a:rPr lang="en-US" baseline="0" dirty="0"/>
              <a:t>But things are changing rapidly, at society level, environmental, program, community levels, you name it</a:t>
            </a:r>
          </a:p>
          <a:p>
            <a:endParaRPr lang="en-US" baseline="0" dirty="0"/>
          </a:p>
          <a:p>
            <a:r>
              <a:rPr lang="en-US" baseline="0" dirty="0"/>
              <a:t>Some say we’re in the midst of a ‘fourth industrial revolution’. That is driving the further shift from institutional power to community-led power. Power and influence is now more dispersed. We are technologically enabled and that is changing our perspective.</a:t>
            </a:r>
            <a:endParaRPr lang="en-US" dirty="0"/>
          </a:p>
        </p:txBody>
      </p:sp>
      <p:sp>
        <p:nvSpPr>
          <p:cNvPr id="4" name="Slide Number Placeholder 3"/>
          <p:cNvSpPr>
            <a:spLocks noGrp="1"/>
          </p:cNvSpPr>
          <p:nvPr>
            <p:ph type="sldNum" sz="quarter" idx="10"/>
          </p:nvPr>
        </p:nvSpPr>
        <p:spPr/>
        <p:txBody>
          <a:bodyPr/>
          <a:lstStyle/>
          <a:p>
            <a:fld id="{68EB07D9-A471-42FE-B21A-2DD65985FDDB}" type="slidenum">
              <a:rPr lang="en-AU" smtClean="0"/>
              <a:pPr/>
              <a:t>6</a:t>
            </a:fld>
            <a:endParaRPr lang="en-AU"/>
          </a:p>
        </p:txBody>
      </p:sp>
    </p:spTree>
    <p:extLst>
      <p:ext uri="{BB962C8B-B14F-4D97-AF65-F5344CB8AC3E}">
        <p14:creationId xmlns:p14="http://schemas.microsoft.com/office/powerpoint/2010/main" val="40005619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8EB07D9-A471-42FE-B21A-2DD65985FDDB}" type="slidenum">
              <a:rPr lang="en-AU" smtClean="0"/>
              <a:pPr/>
              <a:t>7</a:t>
            </a:fld>
            <a:endParaRPr lang="en-AU"/>
          </a:p>
        </p:txBody>
      </p:sp>
    </p:spTree>
    <p:extLst>
      <p:ext uri="{BB962C8B-B14F-4D97-AF65-F5344CB8AC3E}">
        <p14:creationId xmlns:p14="http://schemas.microsoft.com/office/powerpoint/2010/main" val="155073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a:t>Lower revenue,</a:t>
            </a:r>
            <a:r>
              <a:rPr lang="en-AU" baseline="0" dirty="0"/>
              <a:t> lower spending, global financial crisis and recalibration into a ‘budget surplus’ mentality. </a:t>
            </a:r>
            <a:r>
              <a:rPr lang="en-AU" baseline="0" dirty="0" err="1"/>
              <a:t>Govt</a:t>
            </a:r>
            <a:r>
              <a:rPr lang="en-AU" baseline="0" dirty="0"/>
              <a:t> has long been saying it but citizens and agencies are now starting to get the message. We see this a lot when we’re working with community orgs. Shifting from helplessness to acceptance to – in some cases –enthusiasm and excitement about the future or innovation and collaboration.</a:t>
            </a:r>
            <a:endParaRPr lang="en-AU" dirty="0"/>
          </a:p>
          <a:p>
            <a:endParaRPr lang="en-AU" dirty="0"/>
          </a:p>
        </p:txBody>
      </p:sp>
      <p:sp>
        <p:nvSpPr>
          <p:cNvPr id="4" name="Slide Number Placeholder 3"/>
          <p:cNvSpPr>
            <a:spLocks noGrp="1"/>
          </p:cNvSpPr>
          <p:nvPr>
            <p:ph type="sldNum" sz="quarter" idx="10"/>
          </p:nvPr>
        </p:nvSpPr>
        <p:spPr/>
        <p:txBody>
          <a:bodyPr/>
          <a:lstStyle/>
          <a:p>
            <a:fld id="{68EB07D9-A471-42FE-B21A-2DD65985FDDB}" type="slidenum">
              <a:rPr lang="en-AU" smtClean="0"/>
              <a:pPr/>
              <a:t>8</a:t>
            </a:fld>
            <a:endParaRPr lang="en-AU"/>
          </a:p>
        </p:txBody>
      </p:sp>
    </p:spTree>
    <p:extLst>
      <p:ext uri="{BB962C8B-B14F-4D97-AF65-F5344CB8AC3E}">
        <p14:creationId xmlns:p14="http://schemas.microsoft.com/office/powerpoint/2010/main" val="14867526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8EB07D9-A471-42FE-B21A-2DD65985FDDB}" type="slidenum">
              <a:rPr lang="en-AU" smtClean="0"/>
              <a:pPr/>
              <a:t>9</a:t>
            </a:fld>
            <a:endParaRPr lang="en-AU"/>
          </a:p>
        </p:txBody>
      </p:sp>
    </p:spTree>
    <p:extLst>
      <p:ext uri="{BB962C8B-B14F-4D97-AF65-F5344CB8AC3E}">
        <p14:creationId xmlns:p14="http://schemas.microsoft.com/office/powerpoint/2010/main" val="40864798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aseline="0" dirty="0"/>
              <a:t>3d printed house in Holland</a:t>
            </a:r>
          </a:p>
          <a:p>
            <a:r>
              <a:rPr lang="en-AU" baseline="0" dirty="0"/>
              <a:t>3d printing is helping to complete models of the </a:t>
            </a:r>
            <a:r>
              <a:rPr lang="en-AU" baseline="0" dirty="0" err="1"/>
              <a:t>Sagrada</a:t>
            </a:r>
            <a:r>
              <a:rPr lang="en-AU" baseline="0" dirty="0"/>
              <a:t> </a:t>
            </a:r>
            <a:r>
              <a:rPr lang="en-AU" baseline="0" dirty="0" err="1"/>
              <a:t>Familia</a:t>
            </a:r>
            <a:r>
              <a:rPr lang="en-AU" baseline="0" dirty="0"/>
              <a:t> cathedral in Barcelona, designed by Gaudi, started building it in 1882, has remained unfinished since his death in 1926. Now can be finished because 3d modelling is revealing previously unseen possibilities</a:t>
            </a:r>
          </a:p>
          <a:p>
            <a:endParaRPr lang="en-AU" baseline="0" dirty="0"/>
          </a:p>
          <a:p>
            <a:r>
              <a:rPr lang="en-AU" baseline="0" dirty="0"/>
              <a:t>Songdo, smart city designed from scratch in South Korea. Sensors that detect traffic, weather. Garbage automatically collected and converted to energy.</a:t>
            </a:r>
          </a:p>
          <a:p>
            <a:r>
              <a:rPr lang="en-AU" baseline="0" dirty="0"/>
              <a:t>Street lamps in Amsterdam that dim or brighten based on pedestrian usage – part of their smart city project</a:t>
            </a:r>
          </a:p>
          <a:p>
            <a:endParaRPr lang="en-AU" baseline="0" dirty="0"/>
          </a:p>
          <a:p>
            <a:r>
              <a:rPr lang="en-AU" baseline="0" dirty="0"/>
              <a:t>Arab Spring – they used </a:t>
            </a:r>
            <a:r>
              <a:rPr lang="en-AU" baseline="0" dirty="0" err="1"/>
              <a:t>facebook</a:t>
            </a:r>
            <a:r>
              <a:rPr lang="en-AU" baseline="0" dirty="0"/>
              <a:t> to organise protest events, twitter to publicise, </a:t>
            </a:r>
            <a:r>
              <a:rPr lang="en-AU" baseline="0" dirty="0" err="1"/>
              <a:t>youtube</a:t>
            </a:r>
            <a:r>
              <a:rPr lang="en-AU" baseline="0" dirty="0"/>
              <a:t> to broadcast</a:t>
            </a:r>
          </a:p>
          <a:p>
            <a:r>
              <a:rPr lang="en-AU" baseline="0" dirty="0"/>
              <a:t>Open source mapping – hundreds of example.. This picture is from ‘crashstories.org’ in New York, that crowdsources information about near miss traffic accidents that would otherwise never be recorded, to build information for safer roads and hotspots.</a:t>
            </a:r>
          </a:p>
          <a:p>
            <a:endParaRPr lang="en-AU" baseline="0" dirty="0"/>
          </a:p>
          <a:p>
            <a:endParaRPr lang="en-AU" dirty="0"/>
          </a:p>
        </p:txBody>
      </p:sp>
      <p:sp>
        <p:nvSpPr>
          <p:cNvPr id="4" name="Slide Number Placeholder 3"/>
          <p:cNvSpPr>
            <a:spLocks noGrp="1"/>
          </p:cNvSpPr>
          <p:nvPr>
            <p:ph type="sldNum" sz="quarter" idx="10"/>
          </p:nvPr>
        </p:nvSpPr>
        <p:spPr/>
        <p:txBody>
          <a:bodyPr/>
          <a:lstStyle/>
          <a:p>
            <a:fld id="{68EB07D9-A471-42FE-B21A-2DD65985FDDB}" type="slidenum">
              <a:rPr lang="en-AU" smtClean="0"/>
              <a:pPr/>
              <a:t>10</a:t>
            </a:fld>
            <a:endParaRPr lang="en-AU"/>
          </a:p>
        </p:txBody>
      </p:sp>
    </p:spTree>
    <p:extLst>
      <p:ext uri="{BB962C8B-B14F-4D97-AF65-F5344CB8AC3E}">
        <p14:creationId xmlns:p14="http://schemas.microsoft.com/office/powerpoint/2010/main" val="3615172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68EB07D9-A471-42FE-B21A-2DD65985FDDB}" type="slidenum">
              <a:rPr lang="en-AU" smtClean="0"/>
              <a:pPr/>
              <a:t>11</a:t>
            </a:fld>
            <a:endParaRPr lang="en-AU"/>
          </a:p>
        </p:txBody>
      </p:sp>
    </p:spTree>
    <p:extLst>
      <p:ext uri="{BB962C8B-B14F-4D97-AF65-F5344CB8AC3E}">
        <p14:creationId xmlns:p14="http://schemas.microsoft.com/office/powerpoint/2010/main" val="6034618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481442"/>
            <a:ext cx="9141619" cy="5334001"/>
          </a:xfrm>
          <a:prstGeom prst="rect">
            <a:avLst/>
          </a:prstGeom>
          <a:solidFill>
            <a:srgbClr val="24384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dirty="0"/>
              <a:t>Click to edit Master title style</a:t>
            </a:r>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9" name="Rectangle 8"/>
          <p:cNvSpPr/>
          <p:nvPr userDrawn="1"/>
        </p:nvSpPr>
        <p:spPr>
          <a:xfrm>
            <a:off x="0" y="6234546"/>
            <a:ext cx="12192000" cy="623454"/>
          </a:xfrm>
          <a:prstGeom prst="rect">
            <a:avLst/>
          </a:prstGeom>
          <a:solidFill>
            <a:srgbClr val="F3B1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Picture 9" descr="Foresight Lane_logo.jpg"/>
          <p:cNvPicPr>
            <a:picLocks noChangeAspect="1"/>
          </p:cNvPicPr>
          <p:nvPr userDrawn="1"/>
        </p:nvPicPr>
        <p:blipFill>
          <a:blip r:embed="rId2"/>
          <a:stretch>
            <a:fillRect/>
          </a:stretch>
        </p:blipFill>
        <p:spPr>
          <a:xfrm>
            <a:off x="9177696" y="355164"/>
            <a:ext cx="2870925" cy="1064057"/>
          </a:xfrm>
          <a:prstGeom prst="rect">
            <a:avLst/>
          </a:prstGeom>
        </p:spPr>
      </p:pic>
      <p:sp>
        <p:nvSpPr>
          <p:cNvPr id="11" name="Rectangle 10"/>
          <p:cNvSpPr/>
          <p:nvPr userDrawn="1"/>
        </p:nvSpPr>
        <p:spPr>
          <a:xfrm>
            <a:off x="0" y="5881255"/>
            <a:ext cx="12192000" cy="322117"/>
          </a:xfrm>
          <a:prstGeom prst="rect">
            <a:avLst/>
          </a:prstGeom>
          <a:solidFill>
            <a:srgbClr val="E6E7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6252080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0" y="6127751"/>
            <a:ext cx="3449782" cy="117186"/>
          </a:xfrm>
          <a:prstGeom prst="rect">
            <a:avLst/>
          </a:prstGeom>
        </p:spPr>
        <p:txBody>
          <a:bodyPr/>
          <a:lstStyle/>
          <a:p>
            <a:fld id="{5586B75A-687E-405C-8A0B-8D00578BA2C3}" type="datetimeFigureOut">
              <a:rPr lang="en-US" dirty="0"/>
              <a:pPr/>
              <a:t>6/4/2016</a:t>
            </a:fld>
            <a:endParaRPr lang="en-US" dirty="0"/>
          </a:p>
        </p:txBody>
      </p:sp>
      <p:sp>
        <p:nvSpPr>
          <p:cNvPr id="8" name="Footer Placeholder 7"/>
          <p:cNvSpPr>
            <a:spLocks noGrp="1"/>
          </p:cNvSpPr>
          <p:nvPr>
            <p:ph type="ftr" sz="quarter" idx="11"/>
          </p:nvPr>
        </p:nvSpPr>
        <p:spPr>
          <a:xfrm>
            <a:off x="3869268" y="6356350"/>
            <a:ext cx="5911517" cy="3651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10634135" y="6356350"/>
            <a:ext cx="1530927" cy="365125"/>
          </a:xfrm>
          <a:prstGeom prst="rect">
            <a:avLst/>
          </a:prstGeom>
        </p:spPr>
        <p:txBody>
          <a:bodyPr/>
          <a:lstStyle/>
          <a:p>
            <a:fld id="{4FAB73BC-B049-4115-A692-8D63A059BFB8}" type="slidenum">
              <a:rPr lang="en-US" dirty="0"/>
              <a:pPr/>
              <a:t>‹#›</a:t>
            </a:fld>
            <a:endParaRPr lang="en-US" dirty="0"/>
          </a:p>
        </p:txBody>
      </p:sp>
    </p:spTree>
    <p:extLst>
      <p:ext uri="{BB962C8B-B14F-4D97-AF65-F5344CB8AC3E}">
        <p14:creationId xmlns:p14="http://schemas.microsoft.com/office/powerpoint/2010/main" val="304331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0" y="6103941"/>
            <a:ext cx="3449782" cy="117186"/>
          </a:xfrm>
          <a:prstGeom prst="rect">
            <a:avLst/>
          </a:prstGeom>
        </p:spPr>
        <p:txBody>
          <a:bodyPr/>
          <a:lstStyle/>
          <a:p>
            <a:endParaRPr lang="en-US" dirty="0"/>
          </a:p>
        </p:txBody>
      </p:sp>
      <p:sp>
        <p:nvSpPr>
          <p:cNvPr id="8" name="Footer Placeholder 7"/>
          <p:cNvSpPr>
            <a:spLocks noGrp="1"/>
          </p:cNvSpPr>
          <p:nvPr>
            <p:ph type="ftr" sz="quarter" idx="11"/>
          </p:nvPr>
        </p:nvSpPr>
        <p:spPr>
          <a:xfrm>
            <a:off x="0" y="574675"/>
            <a:ext cx="3448050" cy="149225"/>
          </a:xfrm>
          <a:prstGeom prst="rect">
            <a:avLst/>
          </a:prstGeom>
        </p:spPr>
        <p:txBody>
          <a:bodyPr/>
          <a:lstStyle/>
          <a:p>
            <a:endParaRPr lang="en-US" dirty="0"/>
          </a:p>
        </p:txBody>
      </p:sp>
      <p:sp>
        <p:nvSpPr>
          <p:cNvPr id="9" name="Slide Number Placeholder 8"/>
          <p:cNvSpPr>
            <a:spLocks noGrp="1"/>
          </p:cNvSpPr>
          <p:nvPr>
            <p:ph type="sldNum" sz="quarter" idx="12"/>
          </p:nvPr>
        </p:nvSpPr>
        <p:spPr>
          <a:xfrm>
            <a:off x="10634135" y="6356350"/>
            <a:ext cx="1530927" cy="365125"/>
          </a:xfrm>
          <a:prstGeom prst="rect">
            <a:avLst/>
          </a:prstGeom>
        </p:spPr>
        <p:txBody>
          <a:bodyPr/>
          <a:lstStyle/>
          <a:p>
            <a:fld id="{4FAB73BC-B049-4115-A692-8D63A059BFB8}" type="slidenum">
              <a:rPr lang="en-US" dirty="0"/>
              <a:pPr/>
              <a:t>‹#›</a:t>
            </a:fld>
            <a:endParaRPr lang="en-US" dirty="0"/>
          </a:p>
        </p:txBody>
      </p:sp>
    </p:spTree>
    <p:extLst>
      <p:ext uri="{BB962C8B-B14F-4D97-AF65-F5344CB8AC3E}">
        <p14:creationId xmlns:p14="http://schemas.microsoft.com/office/powerpoint/2010/main" val="35494454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Tree>
    <p:extLst>
      <p:ext uri="{BB962C8B-B14F-4D97-AF65-F5344CB8AC3E}">
        <p14:creationId xmlns:p14="http://schemas.microsoft.com/office/powerpoint/2010/main" val="41168406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7" name="Rectangle 6"/>
          <p:cNvSpPr/>
          <p:nvPr/>
        </p:nvSpPr>
        <p:spPr>
          <a:xfrm>
            <a:off x="0" y="481442"/>
            <a:ext cx="9141619" cy="5334001"/>
          </a:xfrm>
          <a:prstGeom prst="rect">
            <a:avLst/>
          </a:prstGeom>
          <a:solidFill>
            <a:srgbClr val="24384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dirty="0"/>
              <a:t>Click to edit Master title style</a:t>
            </a:r>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dirty="0"/>
              <a:t>Click to edit Master subtitle style</a:t>
            </a:r>
          </a:p>
        </p:txBody>
      </p:sp>
      <p:sp>
        <p:nvSpPr>
          <p:cNvPr id="9" name="Rectangle 8"/>
          <p:cNvSpPr/>
          <p:nvPr userDrawn="1"/>
        </p:nvSpPr>
        <p:spPr>
          <a:xfrm>
            <a:off x="0" y="6234546"/>
            <a:ext cx="12192000" cy="623454"/>
          </a:xfrm>
          <a:prstGeom prst="rect">
            <a:avLst/>
          </a:prstGeom>
          <a:solidFill>
            <a:srgbClr val="F3B1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Picture 9" descr="Foresight Lane_logo.jpg"/>
          <p:cNvPicPr>
            <a:picLocks noChangeAspect="1"/>
          </p:cNvPicPr>
          <p:nvPr userDrawn="1"/>
        </p:nvPicPr>
        <p:blipFill>
          <a:blip r:embed="rId2"/>
          <a:stretch>
            <a:fillRect/>
          </a:stretch>
        </p:blipFill>
        <p:spPr>
          <a:xfrm>
            <a:off x="9177696" y="355164"/>
            <a:ext cx="2870925" cy="1064057"/>
          </a:xfrm>
          <a:prstGeom prst="rect">
            <a:avLst/>
          </a:prstGeom>
        </p:spPr>
      </p:pic>
      <p:sp>
        <p:nvSpPr>
          <p:cNvPr id="11" name="Rectangle 10"/>
          <p:cNvSpPr/>
          <p:nvPr userDrawn="1"/>
        </p:nvSpPr>
        <p:spPr>
          <a:xfrm>
            <a:off x="0" y="5881255"/>
            <a:ext cx="12192000" cy="322117"/>
          </a:xfrm>
          <a:prstGeom prst="rect">
            <a:avLst/>
          </a:prstGeom>
          <a:solidFill>
            <a:srgbClr val="E6E7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1875704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0" y="6127751"/>
            <a:ext cx="3449782" cy="117186"/>
          </a:xfrm>
          <a:prstGeom prst="rect">
            <a:avLst/>
          </a:prstGeom>
        </p:spPr>
        <p:txBody>
          <a:bodyPr/>
          <a:lstStyle/>
          <a:p>
            <a:fld id="{5586B75A-687E-405C-8A0B-8D00578BA2C3}" type="datetimeFigureOut">
              <a:rPr lang="en-US" dirty="0"/>
              <a:pPr/>
              <a:t>6/4/2016</a:t>
            </a:fld>
            <a:endParaRPr lang="en-US" dirty="0"/>
          </a:p>
        </p:txBody>
      </p:sp>
      <p:sp>
        <p:nvSpPr>
          <p:cNvPr id="5" name="Footer Placeholder 4"/>
          <p:cNvSpPr>
            <a:spLocks noGrp="1"/>
          </p:cNvSpPr>
          <p:nvPr>
            <p:ph type="ftr" sz="quarter" idx="11"/>
          </p:nvPr>
        </p:nvSpPr>
        <p:spPr>
          <a:xfrm>
            <a:off x="3869268" y="6356350"/>
            <a:ext cx="5911517"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634135" y="6356350"/>
            <a:ext cx="1530927" cy="365125"/>
          </a:xfrm>
          <a:prstGeom prst="rect">
            <a:avLst/>
          </a:prstGeom>
        </p:spPr>
        <p:txBody>
          <a:bodyPr/>
          <a:lstStyle/>
          <a:p>
            <a:fld id="{4FAB73BC-B049-4115-A692-8D63A059BFB8}" type="slidenum">
              <a:rPr lang="en-US" dirty="0"/>
              <a:pPr/>
              <a:t>‹#›</a:t>
            </a:fld>
            <a:endParaRPr lang="en-US" dirty="0"/>
          </a:p>
        </p:txBody>
      </p:sp>
    </p:spTree>
    <p:extLst>
      <p:ext uri="{BB962C8B-B14F-4D97-AF65-F5344CB8AC3E}">
        <p14:creationId xmlns:p14="http://schemas.microsoft.com/office/powerpoint/2010/main" val="1952595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0" y="6127751"/>
            <a:ext cx="3449782" cy="117186"/>
          </a:xfrm>
          <a:prstGeom prst="rect">
            <a:avLst/>
          </a:prstGeom>
        </p:spPr>
        <p:txBody>
          <a:bodyPr/>
          <a:lstStyle/>
          <a:p>
            <a:fld id="{5586B75A-687E-405C-8A0B-8D00578BA2C3}" type="datetimeFigureOut">
              <a:rPr lang="en-US" dirty="0"/>
              <a:pPr/>
              <a:t>6/4/2016</a:t>
            </a:fld>
            <a:endParaRPr lang="en-US" dirty="0"/>
          </a:p>
        </p:txBody>
      </p:sp>
      <p:sp>
        <p:nvSpPr>
          <p:cNvPr id="5" name="Footer Placeholder 4"/>
          <p:cNvSpPr>
            <a:spLocks noGrp="1"/>
          </p:cNvSpPr>
          <p:nvPr>
            <p:ph type="ftr" sz="quarter" idx="11"/>
          </p:nvPr>
        </p:nvSpPr>
        <p:spPr>
          <a:xfrm>
            <a:off x="3869268" y="6356350"/>
            <a:ext cx="5911517"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634135" y="6356350"/>
            <a:ext cx="1530927" cy="365125"/>
          </a:xfrm>
          <a:prstGeom prst="rect">
            <a:avLst/>
          </a:prstGeom>
        </p:spPr>
        <p:txBody>
          <a:bodyPr/>
          <a:lstStyle/>
          <a:p>
            <a:fld id="{4FAB73BC-B049-4115-A692-8D63A059BFB8}" type="slidenum">
              <a:rPr lang="en-US" dirty="0"/>
              <a:pPr/>
              <a:t>‹#›</a:t>
            </a:fld>
            <a:endParaRPr lang="en-US" dirty="0"/>
          </a:p>
        </p:txBody>
      </p:sp>
    </p:spTree>
    <p:extLst>
      <p:ext uri="{BB962C8B-B14F-4D97-AF65-F5344CB8AC3E}">
        <p14:creationId xmlns:p14="http://schemas.microsoft.com/office/powerpoint/2010/main" val="2361411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p:cNvSpPr>
            <a:spLocks noGrp="1"/>
          </p:cNvSpPr>
          <p:nvPr>
            <p:ph type="dt" sz="half" idx="10"/>
          </p:nvPr>
        </p:nvSpPr>
        <p:spPr/>
        <p:txBody>
          <a:bodyPr/>
          <a:lstStyle/>
          <a:p>
            <a:fld id="{944D6349-CA6E-4F0D-9779-AF6101FFD6BA}" type="datetimeFigureOut">
              <a:rPr lang="en-AU" smtClean="0"/>
              <a:t>4/06/2016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3712708-E878-4534-B625-39A4911BF8CC}" type="slidenum">
              <a:rPr lang="en-AU" smtClean="0"/>
              <a:t>‹#›</a:t>
            </a:fld>
            <a:endParaRPr lang="en-AU"/>
          </a:p>
        </p:txBody>
      </p:sp>
    </p:spTree>
    <p:extLst>
      <p:ext uri="{BB962C8B-B14F-4D97-AF65-F5344CB8AC3E}">
        <p14:creationId xmlns:p14="http://schemas.microsoft.com/office/powerpoint/2010/main" val="33736140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44D6349-CA6E-4F0D-9779-AF6101FFD6BA}" type="datetimeFigureOut">
              <a:rPr lang="en-AU" smtClean="0"/>
              <a:t>4/06/2016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3712708-E878-4534-B625-39A4911BF8CC}" type="slidenum">
              <a:rPr lang="en-AU" smtClean="0"/>
              <a:t>‹#›</a:t>
            </a:fld>
            <a:endParaRPr lang="en-AU"/>
          </a:p>
        </p:txBody>
      </p:sp>
    </p:spTree>
    <p:extLst>
      <p:ext uri="{BB962C8B-B14F-4D97-AF65-F5344CB8AC3E}">
        <p14:creationId xmlns:p14="http://schemas.microsoft.com/office/powerpoint/2010/main" val="2186813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44D6349-CA6E-4F0D-9779-AF6101FFD6BA}" type="datetimeFigureOut">
              <a:rPr lang="en-AU" smtClean="0"/>
              <a:t>4/06/2016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3712708-E878-4534-B625-39A4911BF8CC}" type="slidenum">
              <a:rPr lang="en-AU" smtClean="0"/>
              <a:t>‹#›</a:t>
            </a:fld>
            <a:endParaRPr lang="en-AU"/>
          </a:p>
        </p:txBody>
      </p:sp>
    </p:spTree>
    <p:extLst>
      <p:ext uri="{BB962C8B-B14F-4D97-AF65-F5344CB8AC3E}">
        <p14:creationId xmlns:p14="http://schemas.microsoft.com/office/powerpoint/2010/main" val="18289243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p:cNvSpPr>
            <a:spLocks noGrp="1"/>
          </p:cNvSpPr>
          <p:nvPr>
            <p:ph type="dt" sz="half" idx="10"/>
          </p:nvPr>
        </p:nvSpPr>
        <p:spPr/>
        <p:txBody>
          <a:bodyPr/>
          <a:lstStyle/>
          <a:p>
            <a:fld id="{944D6349-CA6E-4F0D-9779-AF6101FFD6BA}" type="datetimeFigureOut">
              <a:rPr lang="en-AU" smtClean="0"/>
              <a:t>4/06/2016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3712708-E878-4534-B625-39A4911BF8CC}" type="slidenum">
              <a:rPr lang="en-AU" smtClean="0"/>
              <a:t>‹#›</a:t>
            </a:fld>
            <a:endParaRPr lang="en-AU"/>
          </a:p>
        </p:txBody>
      </p:sp>
    </p:spTree>
    <p:extLst>
      <p:ext uri="{BB962C8B-B14F-4D97-AF65-F5344CB8AC3E}">
        <p14:creationId xmlns:p14="http://schemas.microsoft.com/office/powerpoint/2010/main" val="756505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0" y="6127751"/>
            <a:ext cx="3449782" cy="117186"/>
          </a:xfrm>
          <a:prstGeom prst="rect">
            <a:avLst/>
          </a:prstGeom>
        </p:spPr>
        <p:txBody>
          <a:bodyPr/>
          <a:lstStyle/>
          <a:p>
            <a:fld id="{5586B75A-687E-405C-8A0B-8D00578BA2C3}" type="datetimeFigureOut">
              <a:rPr lang="en-US" dirty="0"/>
              <a:pPr/>
              <a:t>6/4/2016</a:t>
            </a:fld>
            <a:endParaRPr lang="en-US" dirty="0"/>
          </a:p>
        </p:txBody>
      </p:sp>
      <p:sp>
        <p:nvSpPr>
          <p:cNvPr id="5" name="Footer Placeholder 4"/>
          <p:cNvSpPr>
            <a:spLocks noGrp="1"/>
          </p:cNvSpPr>
          <p:nvPr>
            <p:ph type="ftr" sz="quarter" idx="11"/>
          </p:nvPr>
        </p:nvSpPr>
        <p:spPr>
          <a:xfrm>
            <a:off x="3869268" y="6356350"/>
            <a:ext cx="5911517"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634135" y="6356350"/>
            <a:ext cx="1530927" cy="365125"/>
          </a:xfrm>
          <a:prstGeom prst="rect">
            <a:avLst/>
          </a:prstGeom>
        </p:spPr>
        <p:txBody>
          <a:bodyPr/>
          <a:lstStyle/>
          <a:p>
            <a:fld id="{4FAB73BC-B049-4115-A692-8D63A059BFB8}" type="slidenum">
              <a:rPr lang="en-US" dirty="0"/>
              <a:pPr/>
              <a:t>‹#›</a:t>
            </a:fld>
            <a:endParaRPr lang="en-US" dirty="0"/>
          </a:p>
        </p:txBody>
      </p:sp>
    </p:spTree>
    <p:extLst>
      <p:ext uri="{BB962C8B-B14F-4D97-AF65-F5344CB8AC3E}">
        <p14:creationId xmlns:p14="http://schemas.microsoft.com/office/powerpoint/2010/main" val="37891907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p:cNvSpPr>
            <a:spLocks noGrp="1"/>
          </p:cNvSpPr>
          <p:nvPr>
            <p:ph type="dt" sz="half" idx="10"/>
          </p:nvPr>
        </p:nvSpPr>
        <p:spPr/>
        <p:txBody>
          <a:bodyPr/>
          <a:lstStyle/>
          <a:p>
            <a:fld id="{944D6349-CA6E-4F0D-9779-AF6101FFD6BA}" type="datetimeFigureOut">
              <a:rPr lang="en-AU" smtClean="0"/>
              <a:t>4/06/2016</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83712708-E878-4534-B625-39A4911BF8CC}" type="slidenum">
              <a:rPr lang="en-AU" smtClean="0"/>
              <a:t>‹#›</a:t>
            </a:fld>
            <a:endParaRPr lang="en-AU"/>
          </a:p>
        </p:txBody>
      </p:sp>
    </p:spTree>
    <p:extLst>
      <p:ext uri="{BB962C8B-B14F-4D97-AF65-F5344CB8AC3E}">
        <p14:creationId xmlns:p14="http://schemas.microsoft.com/office/powerpoint/2010/main" val="38755761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Date Placeholder 2"/>
          <p:cNvSpPr>
            <a:spLocks noGrp="1"/>
          </p:cNvSpPr>
          <p:nvPr>
            <p:ph type="dt" sz="half" idx="10"/>
          </p:nvPr>
        </p:nvSpPr>
        <p:spPr/>
        <p:txBody>
          <a:bodyPr/>
          <a:lstStyle/>
          <a:p>
            <a:fld id="{944D6349-CA6E-4F0D-9779-AF6101FFD6BA}" type="datetimeFigureOut">
              <a:rPr lang="en-AU" smtClean="0"/>
              <a:t>4/06/2016</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83712708-E878-4534-B625-39A4911BF8CC}" type="slidenum">
              <a:rPr lang="en-AU" smtClean="0"/>
              <a:t>‹#›</a:t>
            </a:fld>
            <a:endParaRPr lang="en-AU"/>
          </a:p>
        </p:txBody>
      </p:sp>
    </p:spTree>
    <p:extLst>
      <p:ext uri="{BB962C8B-B14F-4D97-AF65-F5344CB8AC3E}">
        <p14:creationId xmlns:p14="http://schemas.microsoft.com/office/powerpoint/2010/main" val="10197835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D6349-CA6E-4F0D-9779-AF6101FFD6BA}" type="datetimeFigureOut">
              <a:rPr lang="en-AU" smtClean="0"/>
              <a:t>4/06/2016</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83712708-E878-4534-B625-39A4911BF8CC}" type="slidenum">
              <a:rPr lang="en-AU" smtClean="0"/>
              <a:t>‹#›</a:t>
            </a:fld>
            <a:endParaRPr lang="en-AU"/>
          </a:p>
        </p:txBody>
      </p:sp>
    </p:spTree>
    <p:extLst>
      <p:ext uri="{BB962C8B-B14F-4D97-AF65-F5344CB8AC3E}">
        <p14:creationId xmlns:p14="http://schemas.microsoft.com/office/powerpoint/2010/main" val="20660726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44D6349-CA6E-4F0D-9779-AF6101FFD6BA}" type="datetimeFigureOut">
              <a:rPr lang="en-AU" smtClean="0"/>
              <a:t>4/06/2016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3712708-E878-4534-B625-39A4911BF8CC}" type="slidenum">
              <a:rPr lang="en-AU" smtClean="0"/>
              <a:t>‹#›</a:t>
            </a:fld>
            <a:endParaRPr lang="en-AU"/>
          </a:p>
        </p:txBody>
      </p:sp>
    </p:spTree>
    <p:extLst>
      <p:ext uri="{BB962C8B-B14F-4D97-AF65-F5344CB8AC3E}">
        <p14:creationId xmlns:p14="http://schemas.microsoft.com/office/powerpoint/2010/main" val="30539243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44D6349-CA6E-4F0D-9779-AF6101FFD6BA}" type="datetimeFigureOut">
              <a:rPr lang="en-AU" smtClean="0"/>
              <a:t>4/06/2016</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3712708-E878-4534-B625-39A4911BF8CC}" type="slidenum">
              <a:rPr lang="en-AU" smtClean="0"/>
              <a:t>‹#›</a:t>
            </a:fld>
            <a:endParaRPr lang="en-AU"/>
          </a:p>
        </p:txBody>
      </p:sp>
    </p:spTree>
    <p:extLst>
      <p:ext uri="{BB962C8B-B14F-4D97-AF65-F5344CB8AC3E}">
        <p14:creationId xmlns:p14="http://schemas.microsoft.com/office/powerpoint/2010/main" val="33192659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44D6349-CA6E-4F0D-9779-AF6101FFD6BA}" type="datetimeFigureOut">
              <a:rPr lang="en-AU" smtClean="0"/>
              <a:t>4/06/2016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3712708-E878-4534-B625-39A4911BF8CC}" type="slidenum">
              <a:rPr lang="en-AU" smtClean="0"/>
              <a:t>‹#›</a:t>
            </a:fld>
            <a:endParaRPr lang="en-AU"/>
          </a:p>
        </p:txBody>
      </p:sp>
    </p:spTree>
    <p:extLst>
      <p:ext uri="{BB962C8B-B14F-4D97-AF65-F5344CB8AC3E}">
        <p14:creationId xmlns:p14="http://schemas.microsoft.com/office/powerpoint/2010/main" val="17327861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10"/>
          </p:nvPr>
        </p:nvSpPr>
        <p:spPr/>
        <p:txBody>
          <a:bodyPr/>
          <a:lstStyle/>
          <a:p>
            <a:fld id="{944D6349-CA6E-4F0D-9779-AF6101FFD6BA}" type="datetimeFigureOut">
              <a:rPr lang="en-AU" smtClean="0"/>
              <a:t>4/06/2016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3712708-E878-4534-B625-39A4911BF8CC}" type="slidenum">
              <a:rPr lang="en-AU" smtClean="0"/>
              <a:t>‹#›</a:t>
            </a:fld>
            <a:endParaRPr lang="en-AU"/>
          </a:p>
        </p:txBody>
      </p:sp>
    </p:spTree>
    <p:extLst>
      <p:ext uri="{BB962C8B-B14F-4D97-AF65-F5344CB8AC3E}">
        <p14:creationId xmlns:p14="http://schemas.microsoft.com/office/powerpoint/2010/main" val="19428928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0" y="6127751"/>
            <a:ext cx="3449782" cy="117186"/>
          </a:xfrm>
          <a:prstGeom prst="rect">
            <a:avLst/>
          </a:prstGeom>
        </p:spPr>
        <p:txBody>
          <a:bodyPr/>
          <a:lstStyle/>
          <a:p>
            <a:fld id="{5586B75A-687E-405C-8A0B-8D00578BA2C3}" type="datetimeFigureOut">
              <a:rPr lang="en-US" dirty="0"/>
              <a:pPr/>
              <a:t>6/4/2016</a:t>
            </a:fld>
            <a:endParaRPr lang="en-US" dirty="0"/>
          </a:p>
        </p:txBody>
      </p:sp>
      <p:sp>
        <p:nvSpPr>
          <p:cNvPr id="5" name="Footer Placeholder 4"/>
          <p:cNvSpPr>
            <a:spLocks noGrp="1"/>
          </p:cNvSpPr>
          <p:nvPr>
            <p:ph type="ftr" sz="quarter" idx="11"/>
          </p:nvPr>
        </p:nvSpPr>
        <p:spPr>
          <a:xfrm>
            <a:off x="3869268" y="6356350"/>
            <a:ext cx="5911517" cy="365125"/>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634135" y="6356350"/>
            <a:ext cx="1530927" cy="365125"/>
          </a:xfrm>
          <a:prstGeom prst="rect">
            <a:avLst/>
          </a:prstGeom>
        </p:spPr>
        <p:txBody>
          <a:bodyPr/>
          <a:lstStyle/>
          <a:p>
            <a:fld id="{4FAB73BC-B049-4115-A692-8D63A059BFB8}" type="slidenum">
              <a:rPr lang="en-US" dirty="0"/>
              <a:pPr/>
              <a:t>‹#›</a:t>
            </a:fld>
            <a:endParaRPr lang="en-US" dirty="0"/>
          </a:p>
        </p:txBody>
      </p:sp>
    </p:spTree>
    <p:extLst>
      <p:ext uri="{BB962C8B-B14F-4D97-AF65-F5344CB8AC3E}">
        <p14:creationId xmlns:p14="http://schemas.microsoft.com/office/powerpoint/2010/main" val="3236342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a:xfrm>
            <a:off x="0" y="6127751"/>
            <a:ext cx="3449782" cy="117186"/>
          </a:xfrm>
          <a:prstGeom prst="rect">
            <a:avLst/>
          </a:prstGeom>
        </p:spPr>
        <p:txBody>
          <a:bodyPr/>
          <a:lstStyle/>
          <a:p>
            <a:fld id="{5586B75A-687E-405C-8A0B-8D00578BA2C3}" type="datetimeFigureOut">
              <a:rPr lang="en-US" dirty="0"/>
              <a:pPr/>
              <a:t>6/4/2016</a:t>
            </a:fld>
            <a:endParaRPr lang="en-US" dirty="0"/>
          </a:p>
        </p:txBody>
      </p:sp>
      <p:sp>
        <p:nvSpPr>
          <p:cNvPr id="9" name="Footer Placeholder 8"/>
          <p:cNvSpPr>
            <a:spLocks noGrp="1"/>
          </p:cNvSpPr>
          <p:nvPr>
            <p:ph type="ftr" sz="quarter" idx="11"/>
          </p:nvPr>
        </p:nvSpPr>
        <p:spPr>
          <a:xfrm>
            <a:off x="3869268" y="6356350"/>
            <a:ext cx="5911517" cy="365125"/>
          </a:xfrm>
          <a:prstGeom prst="rect">
            <a:avLst/>
          </a:prstGeom>
        </p:spPr>
        <p:txBody>
          <a:bodyPr/>
          <a:lstStyle/>
          <a:p>
            <a:endParaRPr lang="en-US" dirty="0"/>
          </a:p>
        </p:txBody>
      </p:sp>
      <p:sp>
        <p:nvSpPr>
          <p:cNvPr id="10" name="Slide Number Placeholder 9"/>
          <p:cNvSpPr>
            <a:spLocks noGrp="1"/>
          </p:cNvSpPr>
          <p:nvPr>
            <p:ph type="sldNum" sz="quarter" idx="12"/>
          </p:nvPr>
        </p:nvSpPr>
        <p:spPr>
          <a:xfrm>
            <a:off x="10634135" y="6356350"/>
            <a:ext cx="1530927" cy="365125"/>
          </a:xfrm>
          <a:prstGeom prst="rect">
            <a:avLst/>
          </a:prstGeom>
        </p:spPr>
        <p:txBody>
          <a:bodyPr/>
          <a:lstStyle/>
          <a:p>
            <a:fld id="{4FAB73BC-B049-4115-A692-8D63A059BFB8}" type="slidenum">
              <a:rPr lang="en-US" dirty="0"/>
              <a:pPr/>
              <a:t>‹#›</a:t>
            </a:fld>
            <a:endParaRPr lang="en-US" dirty="0"/>
          </a:p>
        </p:txBody>
      </p:sp>
    </p:spTree>
    <p:extLst>
      <p:ext uri="{BB962C8B-B14F-4D97-AF65-F5344CB8AC3E}">
        <p14:creationId xmlns:p14="http://schemas.microsoft.com/office/powerpoint/2010/main" val="26273783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a:xfrm>
            <a:off x="0" y="6127751"/>
            <a:ext cx="3449782" cy="117186"/>
          </a:xfrm>
          <a:prstGeom prst="rect">
            <a:avLst/>
          </a:prstGeom>
        </p:spPr>
        <p:txBody>
          <a:bodyPr/>
          <a:lstStyle/>
          <a:p>
            <a:fld id="{5586B75A-687E-405C-8A0B-8D00578BA2C3}" type="datetimeFigureOut">
              <a:rPr lang="en-US" dirty="0"/>
              <a:pPr/>
              <a:t>6/4/2016</a:t>
            </a:fld>
            <a:endParaRPr lang="en-US" dirty="0"/>
          </a:p>
        </p:txBody>
      </p:sp>
      <p:sp>
        <p:nvSpPr>
          <p:cNvPr id="11" name="Footer Placeholder 10"/>
          <p:cNvSpPr>
            <a:spLocks noGrp="1"/>
          </p:cNvSpPr>
          <p:nvPr>
            <p:ph type="ftr" sz="quarter" idx="11"/>
          </p:nvPr>
        </p:nvSpPr>
        <p:spPr>
          <a:xfrm>
            <a:off x="3869268" y="6356350"/>
            <a:ext cx="5911517" cy="365125"/>
          </a:xfrm>
          <a:prstGeom prst="rect">
            <a:avLst/>
          </a:prstGeom>
        </p:spPr>
        <p:txBody>
          <a:bodyPr/>
          <a:lstStyle/>
          <a:p>
            <a:endParaRPr lang="en-US" dirty="0"/>
          </a:p>
        </p:txBody>
      </p:sp>
      <p:sp>
        <p:nvSpPr>
          <p:cNvPr id="12" name="Slide Number Placeholder 11"/>
          <p:cNvSpPr>
            <a:spLocks noGrp="1"/>
          </p:cNvSpPr>
          <p:nvPr>
            <p:ph type="sldNum" sz="quarter" idx="12"/>
          </p:nvPr>
        </p:nvSpPr>
        <p:spPr>
          <a:xfrm>
            <a:off x="10634135" y="6356350"/>
            <a:ext cx="1530927" cy="365125"/>
          </a:xfrm>
          <a:prstGeom prst="rect">
            <a:avLst/>
          </a:prstGeom>
        </p:spPr>
        <p:txBody>
          <a:bodyPr/>
          <a:lstStyle/>
          <a:p>
            <a:fld id="{4FAB73BC-B049-4115-A692-8D63A059BFB8}" type="slidenum">
              <a:rPr lang="en-US" dirty="0"/>
              <a:pPr/>
              <a:t>‹#›</a:t>
            </a:fld>
            <a:endParaRPr lang="en-US" dirty="0"/>
          </a:p>
        </p:txBody>
      </p:sp>
    </p:spTree>
    <p:extLst>
      <p:ext uri="{BB962C8B-B14F-4D97-AF65-F5344CB8AC3E}">
        <p14:creationId xmlns:p14="http://schemas.microsoft.com/office/powerpoint/2010/main" val="300114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7" name="Footer Placeholder 6"/>
          <p:cNvSpPr>
            <a:spLocks noGrp="1"/>
          </p:cNvSpPr>
          <p:nvPr>
            <p:ph type="ftr" sz="quarter" idx="11"/>
          </p:nvPr>
        </p:nvSpPr>
        <p:spPr>
          <a:xfrm>
            <a:off x="3869268" y="6356350"/>
            <a:ext cx="5911517" cy="365125"/>
          </a:xfrm>
          <a:prstGeom prst="rect">
            <a:avLst/>
          </a:prstGeom>
        </p:spPr>
        <p:txBody>
          <a:bodyPr/>
          <a:lstStyle/>
          <a:p>
            <a:endParaRPr lang="en-US" dirty="0"/>
          </a:p>
        </p:txBody>
      </p:sp>
      <p:sp>
        <p:nvSpPr>
          <p:cNvPr id="8" name="Slide Number Placeholder 7"/>
          <p:cNvSpPr>
            <a:spLocks noGrp="1"/>
          </p:cNvSpPr>
          <p:nvPr>
            <p:ph type="sldNum" sz="quarter" idx="12"/>
          </p:nvPr>
        </p:nvSpPr>
        <p:spPr>
          <a:xfrm>
            <a:off x="10634135" y="6356350"/>
            <a:ext cx="1530927" cy="365125"/>
          </a:xfrm>
          <a:prstGeom prst="rect">
            <a:avLst/>
          </a:prstGeom>
        </p:spPr>
        <p:txBody>
          <a:bodyPr/>
          <a:lstStyle/>
          <a:p>
            <a:fld id="{4FAB73BC-B049-4115-A692-8D63A059BFB8}" type="slidenum">
              <a:rPr lang="en-US" dirty="0"/>
              <a:pPr/>
              <a:t>‹#›</a:t>
            </a:fld>
            <a:endParaRPr lang="en-US" dirty="0"/>
          </a:p>
        </p:txBody>
      </p:sp>
    </p:spTree>
    <p:extLst>
      <p:ext uri="{BB962C8B-B14F-4D97-AF65-F5344CB8AC3E}">
        <p14:creationId xmlns:p14="http://schemas.microsoft.com/office/powerpoint/2010/main" val="4139899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a:xfrm>
            <a:off x="0" y="6127751"/>
            <a:ext cx="3449782" cy="117186"/>
          </a:xfrm>
          <a:prstGeom prst="rect">
            <a:avLst/>
          </a:prstGeom>
        </p:spPr>
        <p:txBody>
          <a:bodyPr/>
          <a:lstStyle/>
          <a:p>
            <a:fld id="{5586B75A-687E-405C-8A0B-8D00578BA2C3}" type="datetimeFigureOut">
              <a:rPr lang="en-US" dirty="0"/>
              <a:pPr/>
              <a:t>6/4/2016</a:t>
            </a:fld>
            <a:endParaRPr lang="en-US" dirty="0"/>
          </a:p>
        </p:txBody>
      </p:sp>
      <p:sp>
        <p:nvSpPr>
          <p:cNvPr id="6" name="Footer Placeholder 5"/>
          <p:cNvSpPr>
            <a:spLocks noGrp="1"/>
          </p:cNvSpPr>
          <p:nvPr>
            <p:ph type="ftr" sz="quarter" idx="11"/>
          </p:nvPr>
        </p:nvSpPr>
        <p:spPr>
          <a:xfrm>
            <a:off x="3869268" y="6356350"/>
            <a:ext cx="5911517" cy="365125"/>
          </a:xfrm>
          <a:prstGeom prst="rect">
            <a:avLst/>
          </a:prstGeom>
        </p:spPr>
        <p:txBody>
          <a:bodyPr/>
          <a:lstStyle/>
          <a:p>
            <a:endParaRPr lang="en-US" dirty="0"/>
          </a:p>
        </p:txBody>
      </p:sp>
      <p:sp>
        <p:nvSpPr>
          <p:cNvPr id="7" name="Slide Number Placeholder 6"/>
          <p:cNvSpPr>
            <a:spLocks noGrp="1"/>
          </p:cNvSpPr>
          <p:nvPr>
            <p:ph type="sldNum" sz="quarter" idx="12"/>
          </p:nvPr>
        </p:nvSpPr>
        <p:spPr>
          <a:xfrm>
            <a:off x="10634135" y="6356350"/>
            <a:ext cx="1530927" cy="365125"/>
          </a:xfrm>
          <a:prstGeom prst="rect">
            <a:avLst/>
          </a:prstGeom>
        </p:spPr>
        <p:txBody>
          <a:bodyPr/>
          <a:lstStyle/>
          <a:p>
            <a:fld id="{4FAB73BC-B049-4115-A692-8D63A059BFB8}" type="slidenum">
              <a:rPr lang="en-US" dirty="0"/>
              <a:pPr/>
              <a:t>‹#›</a:t>
            </a:fld>
            <a:endParaRPr lang="en-US" dirty="0"/>
          </a:p>
        </p:txBody>
      </p:sp>
    </p:spTree>
    <p:extLst>
      <p:ext uri="{BB962C8B-B14F-4D97-AF65-F5344CB8AC3E}">
        <p14:creationId xmlns:p14="http://schemas.microsoft.com/office/powerpoint/2010/main" val="1148839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a:xfrm>
            <a:off x="0" y="6127751"/>
            <a:ext cx="3449782" cy="117186"/>
          </a:xfrm>
          <a:prstGeom prst="rect">
            <a:avLst/>
          </a:prstGeom>
        </p:spPr>
        <p:txBody>
          <a:bodyPr/>
          <a:lstStyle/>
          <a:p>
            <a:fld id="{5586B75A-687E-405C-8A0B-8D00578BA2C3}" type="datetimeFigureOut">
              <a:rPr lang="en-US" dirty="0"/>
              <a:pPr/>
              <a:t>6/4/2016</a:t>
            </a:fld>
            <a:endParaRPr lang="en-US" dirty="0"/>
          </a:p>
        </p:txBody>
      </p:sp>
      <p:sp>
        <p:nvSpPr>
          <p:cNvPr id="9" name="Footer Placeholder 8"/>
          <p:cNvSpPr>
            <a:spLocks noGrp="1"/>
          </p:cNvSpPr>
          <p:nvPr>
            <p:ph type="ftr" sz="quarter" idx="11"/>
          </p:nvPr>
        </p:nvSpPr>
        <p:spPr>
          <a:xfrm>
            <a:off x="3869268" y="6356350"/>
            <a:ext cx="5911517" cy="365125"/>
          </a:xfrm>
          <a:prstGeom prst="rect">
            <a:avLst/>
          </a:prstGeom>
        </p:spPr>
        <p:txBody>
          <a:bodyPr/>
          <a:lstStyle/>
          <a:p>
            <a:endParaRPr lang="en-US" dirty="0"/>
          </a:p>
        </p:txBody>
      </p:sp>
      <p:sp>
        <p:nvSpPr>
          <p:cNvPr id="10" name="Slide Number Placeholder 9"/>
          <p:cNvSpPr>
            <a:spLocks noGrp="1"/>
          </p:cNvSpPr>
          <p:nvPr>
            <p:ph type="sldNum" sz="quarter" idx="12"/>
          </p:nvPr>
        </p:nvSpPr>
        <p:spPr>
          <a:xfrm>
            <a:off x="10634135" y="6356350"/>
            <a:ext cx="1530927" cy="365125"/>
          </a:xfrm>
          <a:prstGeom prst="rect">
            <a:avLst/>
          </a:prstGeom>
        </p:spPr>
        <p:txBody>
          <a:bodyPr/>
          <a:lstStyle/>
          <a:p>
            <a:fld id="{4FAB73BC-B049-4115-A692-8D63A059BFB8}" type="slidenum">
              <a:rPr lang="en-US" dirty="0"/>
              <a:pPr/>
              <a:t>‹#›</a:t>
            </a:fld>
            <a:endParaRPr lang="en-US" dirty="0"/>
          </a:p>
        </p:txBody>
      </p:sp>
    </p:spTree>
    <p:extLst>
      <p:ext uri="{BB962C8B-B14F-4D97-AF65-F5344CB8AC3E}">
        <p14:creationId xmlns:p14="http://schemas.microsoft.com/office/powerpoint/2010/main" val="1770496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a:xfrm>
            <a:off x="0" y="6127751"/>
            <a:ext cx="3449782" cy="117186"/>
          </a:xfrm>
          <a:prstGeom prst="rect">
            <a:avLst/>
          </a:prstGeom>
        </p:spPr>
        <p:txBody>
          <a:bodyPr/>
          <a:lstStyle/>
          <a:p>
            <a:fld id="{5586B75A-687E-405C-8A0B-8D00578BA2C3}" type="datetimeFigureOut">
              <a:rPr lang="en-US" dirty="0"/>
              <a:pPr/>
              <a:t>6/4/2016</a:t>
            </a:fld>
            <a:endParaRPr lang="en-US" dirty="0"/>
          </a:p>
        </p:txBody>
      </p:sp>
      <p:sp>
        <p:nvSpPr>
          <p:cNvPr id="9" name="Footer Placeholder 8"/>
          <p:cNvSpPr>
            <a:spLocks noGrp="1"/>
          </p:cNvSpPr>
          <p:nvPr>
            <p:ph type="ftr" sz="quarter" idx="11"/>
          </p:nvPr>
        </p:nvSpPr>
        <p:spPr>
          <a:xfrm>
            <a:off x="3499101" y="6356350"/>
            <a:ext cx="5911517" cy="365125"/>
          </a:xfrm>
          <a:prstGeom prst="rect">
            <a:avLst/>
          </a:prstGeom>
        </p:spPr>
        <p:txBody>
          <a:bodyPr/>
          <a:lstStyle/>
          <a:p>
            <a:endParaRPr lang="en-US" dirty="0"/>
          </a:p>
        </p:txBody>
      </p:sp>
      <p:sp>
        <p:nvSpPr>
          <p:cNvPr id="10" name="Slide Number Placeholder 9"/>
          <p:cNvSpPr>
            <a:spLocks noGrp="1"/>
          </p:cNvSpPr>
          <p:nvPr>
            <p:ph type="sldNum" sz="quarter" idx="12"/>
          </p:nvPr>
        </p:nvSpPr>
        <p:spPr>
          <a:xfrm>
            <a:off x="10634135" y="6356350"/>
            <a:ext cx="1530927" cy="365125"/>
          </a:xfrm>
          <a:prstGeom prst="rect">
            <a:avLst/>
          </a:prstGeom>
        </p:spPr>
        <p:txBody>
          <a:bodyPr/>
          <a:lstStyle/>
          <a:p>
            <a:fld id="{4FAB73BC-B049-4115-A692-8D63A059BFB8}" type="slidenum">
              <a:rPr lang="en-US" dirty="0"/>
              <a:pPr/>
              <a:t>‹#›</a:t>
            </a:fld>
            <a:endParaRPr lang="en-US" dirty="0"/>
          </a:p>
        </p:txBody>
      </p:sp>
    </p:spTree>
    <p:extLst>
      <p:ext uri="{BB962C8B-B14F-4D97-AF65-F5344CB8AC3E}">
        <p14:creationId xmlns:p14="http://schemas.microsoft.com/office/powerpoint/2010/main" val="2679460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theme" Target="../theme/theme2.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34260"/>
            <a:ext cx="3443590" cy="5079873"/>
          </a:xfrm>
          <a:prstGeom prst="rect">
            <a:avLst/>
          </a:prstGeom>
          <a:solidFill>
            <a:srgbClr val="24384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872837"/>
            <a:ext cx="2947482" cy="4634346"/>
          </a:xfrm>
          <a:prstGeom prst="rect">
            <a:avLst/>
          </a:prstGeom>
        </p:spPr>
        <p:txBody>
          <a:bodyPr vert="horz" lIns="91440" tIns="45720" rIns="91440" bIns="45720" rtlCol="0" anchor="t" anchorCtr="0">
            <a:normAutofit/>
          </a:bodyPr>
          <a:lstStyle/>
          <a:p>
            <a:r>
              <a:rPr lang="en-US" dirty="0"/>
              <a:t>Click to edit Master title style</a:t>
            </a:r>
          </a:p>
        </p:txBody>
      </p:sp>
      <p:sp>
        <p:nvSpPr>
          <p:cNvPr id="3" name="Text Placeholder 2"/>
          <p:cNvSpPr>
            <a:spLocks noGrp="1"/>
          </p:cNvSpPr>
          <p:nvPr>
            <p:ph type="body" idx="1"/>
          </p:nvPr>
        </p:nvSpPr>
        <p:spPr>
          <a:xfrm>
            <a:off x="3771900" y="654626"/>
            <a:ext cx="7412568" cy="5268191"/>
          </a:xfrm>
          <a:prstGeom prst="rect">
            <a:avLst/>
          </a:prstGeom>
        </p:spPr>
        <p:txBody>
          <a:bodyPr vert="horz" lIns="91440" tIns="45720" rIns="91440" bIns="45720" rtlCol="0" anchor="t" anchorCtr="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a:off x="0" y="5820641"/>
            <a:ext cx="3443288" cy="80963"/>
          </a:xfrm>
          <a:prstGeom prst="rect">
            <a:avLst/>
          </a:prstGeom>
          <a:solidFill>
            <a:srgbClr val="E6E7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userDrawn="1"/>
        </p:nvSpPr>
        <p:spPr>
          <a:xfrm>
            <a:off x="0" y="5722758"/>
            <a:ext cx="3443288" cy="80963"/>
          </a:xfrm>
          <a:prstGeom prst="rect">
            <a:avLst/>
          </a:prstGeom>
          <a:solidFill>
            <a:srgbClr val="F3B1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2" name="Picture 11" descr="Foresight Lane_logo.jpg"/>
          <p:cNvPicPr>
            <a:picLocks noChangeAspect="1"/>
          </p:cNvPicPr>
          <p:nvPr userDrawn="1"/>
        </p:nvPicPr>
        <p:blipFill>
          <a:blip r:embed="rId14"/>
          <a:stretch>
            <a:fillRect/>
          </a:stretch>
        </p:blipFill>
        <p:spPr>
          <a:xfrm>
            <a:off x="0" y="5963661"/>
            <a:ext cx="1380364" cy="511607"/>
          </a:xfrm>
          <a:prstGeom prst="rect">
            <a:avLst/>
          </a:prstGeom>
        </p:spPr>
      </p:pic>
    </p:spTree>
    <p:extLst>
      <p:ext uri="{BB962C8B-B14F-4D97-AF65-F5344CB8AC3E}">
        <p14:creationId xmlns:p14="http://schemas.microsoft.com/office/powerpoint/2010/main" val="1171588934"/>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hf sldNum="0" hdr="0" ftr="0" dt="0"/>
  <p:txStyles>
    <p:titleStyle>
      <a:lvl1pPr algn="l" defTabSz="914400" rtl="0" eaLnBrk="1" latinLnBrk="0" hangingPunct="1">
        <a:lnSpc>
          <a:spcPct val="90000"/>
        </a:lnSpc>
        <a:spcBef>
          <a:spcPct val="0"/>
        </a:spcBef>
        <a:buNone/>
        <a:defRPr sz="3200" b="1" kern="1200" spc="-60" baseline="0">
          <a:solidFill>
            <a:srgbClr val="FFFFFF"/>
          </a:solidFill>
          <a:latin typeface="Calibri" pitchFamily="34" charset="0"/>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Calibri" pitchFamily="34" charset="0"/>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Calibri" pitchFamily="34" charset="0"/>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Calibri" pitchFamily="34" charset="0"/>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Calibri" pitchFamily="34" charset="0"/>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Calibri" pitchFamily="34" charset="0"/>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4D6349-CA6E-4F0D-9779-AF6101FFD6BA}" type="datetimeFigureOut">
              <a:rPr lang="en-AU" smtClean="0"/>
              <a:t>4/06/2016</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3712708-E878-4534-B625-39A4911BF8CC}" type="slidenum">
              <a:rPr lang="en-AU" smtClean="0"/>
              <a:t>‹#›</a:t>
            </a:fld>
            <a:endParaRPr lang="en-AU"/>
          </a:p>
        </p:txBody>
      </p:sp>
    </p:spTree>
    <p:extLst>
      <p:ext uri="{BB962C8B-B14F-4D97-AF65-F5344CB8AC3E}">
        <p14:creationId xmlns:p14="http://schemas.microsoft.com/office/powerpoint/2010/main" val="2008146348"/>
      </p:ext>
    </p:extLst>
  </p:cSld>
  <p:clrMap bg1="lt1" tx1="dk1" bg2="lt2" tx2="dk2" accent1="accent1" accent2="accent2" accent3="accent3" accent4="accent4" accent5="accent5" accent6="accent6" hlink="hlink" folHlink="folHlink"/>
  <p:sldLayoutIdLst>
    <p:sldLayoutId id="2147483660" r:id="rId1"/>
    <p:sldLayoutId id="2147483662" r:id="rId2"/>
    <p:sldLayoutId id="2147483661"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1.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22.xml"/></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9.png"/><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jpg"/></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36.png"/><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hyperlink" Target="lmip.gov.au/default.aspx?LMIP/EmploymentProjections" TargetMode="External"/><Relationship Id="rId2" Type="http://schemas.openxmlformats.org/officeDocument/2006/relationships/hyperlink" Target="enterprisegeelong.com.au/stats-centre"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5.tiff"/><Relationship Id="rId3" Type="http://schemas.openxmlformats.org/officeDocument/2006/relationships/image" Target="../media/image10.tiff"/><Relationship Id="rId7"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3.tiff"/><Relationship Id="rId5" Type="http://schemas.openxmlformats.org/officeDocument/2006/relationships/image" Target="../media/image12.tiff"/><Relationship Id="rId4" Type="http://schemas.openxmlformats.org/officeDocument/2006/relationships/image" Target="../media/image11.tiff"/><Relationship Id="rId9" Type="http://schemas.openxmlformats.org/officeDocument/2006/relationships/image" Target="../media/image16.jpe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9.tiff"/><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5.emf"/><Relationship Id="rId5" Type="http://schemas.openxmlformats.org/officeDocument/2006/relationships/image" Target="../media/image24.jpe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69847" y="1298448"/>
            <a:ext cx="8064527" cy="3255264"/>
          </a:xfrm>
        </p:spPr>
        <p:txBody>
          <a:bodyPr>
            <a:normAutofit/>
          </a:bodyPr>
          <a:lstStyle/>
          <a:p>
            <a:r>
              <a:rPr lang="en-AU" sz="4000" dirty="0"/>
              <a:t>G21 Neighbourhood House Forum</a:t>
            </a:r>
            <a:br>
              <a:rPr lang="en-AU" sz="4000" dirty="0"/>
            </a:br>
            <a:r>
              <a:rPr lang="en-AU" sz="3600" dirty="0"/>
              <a:t>Planning for emerging labour markets</a:t>
            </a:r>
            <a:endParaRPr lang="en-AU" sz="4000" dirty="0"/>
          </a:p>
        </p:txBody>
      </p:sp>
      <p:sp>
        <p:nvSpPr>
          <p:cNvPr id="3" name="Subtitle 2"/>
          <p:cNvSpPr>
            <a:spLocks noGrp="1"/>
          </p:cNvSpPr>
          <p:nvPr>
            <p:ph type="subTitle" idx="1"/>
          </p:nvPr>
        </p:nvSpPr>
        <p:spPr/>
        <p:txBody>
          <a:bodyPr/>
          <a:lstStyle/>
          <a:p>
            <a:r>
              <a:rPr lang="en-AU" dirty="0"/>
              <a:t>7 June 2016</a:t>
            </a:r>
          </a:p>
        </p:txBody>
      </p:sp>
    </p:spTree>
    <p:extLst>
      <p:ext uri="{BB962C8B-B14F-4D97-AF65-F5344CB8AC3E}">
        <p14:creationId xmlns:p14="http://schemas.microsoft.com/office/powerpoint/2010/main" val="21541264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Currents of change</a:t>
            </a:r>
            <a:br>
              <a:rPr lang="en-AU" dirty="0"/>
            </a:br>
            <a:br>
              <a:rPr lang="en-AU" dirty="0"/>
            </a:br>
            <a:r>
              <a:rPr lang="en-AU" dirty="0"/>
              <a:t>Technological advancement</a:t>
            </a:r>
            <a:br>
              <a:rPr lang="en-AU" dirty="0"/>
            </a:br>
            <a:endParaRPr lang="en-AU" dirty="0"/>
          </a:p>
        </p:txBody>
      </p:sp>
      <p:pic>
        <p:nvPicPr>
          <p:cNvPr id="8196" name="Picture 4" descr="http://www.3ders.org/images2015/ORNL-unveils-integrated-3d-printed-car-and-house6.jpg"/>
          <p:cNvPicPr>
            <a:picLocks noChangeAspect="1" noChangeArrowheads="1"/>
          </p:cNvPicPr>
          <p:nvPr/>
        </p:nvPicPr>
        <p:blipFill rotWithShape="1">
          <a:blip r:embed="rId3">
            <a:extLst>
              <a:ext uri="{28A0092B-C50C-407E-A947-70E740481C1C}">
                <a14:useLocalDpi xmlns:a14="http://schemas.microsoft.com/office/drawing/2010/main" val="0"/>
              </a:ext>
            </a:extLst>
          </a:blip>
          <a:srcRect t="12569" b="13540"/>
          <a:stretch/>
        </p:blipFill>
        <p:spPr bwMode="auto">
          <a:xfrm>
            <a:off x="4250346" y="621820"/>
            <a:ext cx="2202264" cy="1239604"/>
          </a:xfrm>
          <a:prstGeom prst="rect">
            <a:avLst/>
          </a:prstGeom>
          <a:noFill/>
          <a:ln w="41275">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8198" name="Picture 6" descr="Antoni Gaudí's Sagrada Familia in Barcelona&lt;br&gt;Photo via: Wikipedia"/>
          <p:cNvPicPr>
            <a:picLocks noChangeAspect="1" noChangeArrowheads="1"/>
          </p:cNvPicPr>
          <p:nvPr/>
        </p:nvPicPr>
        <p:blipFill rotWithShape="1">
          <a:blip r:embed="rId4">
            <a:extLst>
              <a:ext uri="{28A0092B-C50C-407E-A947-70E740481C1C}">
                <a14:useLocalDpi xmlns:a14="http://schemas.microsoft.com/office/drawing/2010/main" val="0"/>
              </a:ext>
            </a:extLst>
          </a:blip>
          <a:srcRect l="473" t="18932" r="11996" b="1894"/>
          <a:stretch/>
        </p:blipFill>
        <p:spPr bwMode="auto">
          <a:xfrm>
            <a:off x="9577464" y="502658"/>
            <a:ext cx="2231078" cy="1537309"/>
          </a:xfrm>
          <a:prstGeom prst="rect">
            <a:avLst/>
          </a:prstGeom>
          <a:noFill/>
          <a:ln w="41275">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3" name="Rectangle 2"/>
          <p:cNvSpPr/>
          <p:nvPr/>
        </p:nvSpPr>
        <p:spPr>
          <a:xfrm>
            <a:off x="6454844" y="884233"/>
            <a:ext cx="3122620" cy="682238"/>
          </a:xfrm>
          <a:prstGeom prst="rect">
            <a:avLst/>
          </a:prstGeom>
        </p:spPr>
        <p:txBody>
          <a:bodyPr wrap="square">
            <a:spAutoFit/>
          </a:bodyPr>
          <a:lstStyle/>
          <a:p>
            <a:pPr marL="0" lvl="1" algn="ctr" defTabSz="914400">
              <a:lnSpc>
                <a:spcPts val="2300"/>
              </a:lnSpc>
              <a:defRPr/>
            </a:pPr>
            <a:r>
              <a:rPr lang="en-US" sz="2000" dirty="0">
                <a:latin typeface="Calibri" pitchFamily="34" charset="0"/>
              </a:rPr>
              <a:t>…the unimaginable becomes possible…</a:t>
            </a:r>
          </a:p>
        </p:txBody>
      </p:sp>
      <p:pic>
        <p:nvPicPr>
          <p:cNvPr id="8202" name="Picture 10" descr="Image result for songdo peop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50346" y="2414595"/>
            <a:ext cx="2202264" cy="1350517"/>
          </a:xfrm>
          <a:prstGeom prst="rect">
            <a:avLst/>
          </a:prstGeom>
          <a:noFill/>
          <a:ln w="41275">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8204" name="Picture 12" descr="https://upload.wikimedia.org/wikipedia/commons/thumb/b/be/KeizersgrachtReguliersgrachtAmsterdam.jpg/220px-KeizersgrachtReguliersgrachtAmsterdam.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77464" y="2415238"/>
            <a:ext cx="2161305" cy="1444144"/>
          </a:xfrm>
          <a:prstGeom prst="rect">
            <a:avLst/>
          </a:prstGeom>
          <a:noFill/>
          <a:ln w="41275">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15" name="Rectangle 14"/>
          <p:cNvSpPr/>
          <p:nvPr/>
        </p:nvSpPr>
        <p:spPr>
          <a:xfrm>
            <a:off x="6775035" y="2610304"/>
            <a:ext cx="2350087" cy="682238"/>
          </a:xfrm>
          <a:prstGeom prst="rect">
            <a:avLst/>
          </a:prstGeom>
        </p:spPr>
        <p:txBody>
          <a:bodyPr wrap="square">
            <a:spAutoFit/>
          </a:bodyPr>
          <a:lstStyle/>
          <a:p>
            <a:pPr marL="0" lvl="1" algn="ctr" defTabSz="914400">
              <a:lnSpc>
                <a:spcPts val="2300"/>
              </a:lnSpc>
              <a:defRPr/>
            </a:pPr>
            <a:r>
              <a:rPr lang="en-US" sz="2000" dirty="0">
                <a:latin typeface="Calibri" pitchFamily="34" charset="0"/>
              </a:rPr>
              <a:t>…information is everywhere…</a:t>
            </a:r>
          </a:p>
        </p:txBody>
      </p:sp>
      <p:pic>
        <p:nvPicPr>
          <p:cNvPr id="8206" name="Picture 14" descr="https://loadingthearabspring.files.wordpress.com/2011/09/essam-sharaf.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0346" y="4068508"/>
            <a:ext cx="2202264" cy="1588337"/>
          </a:xfrm>
          <a:prstGeom prst="rect">
            <a:avLst/>
          </a:prstGeom>
          <a:noFill/>
          <a:ln w="41275">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8208" name="Picture 16" descr="Image crashstories.org"/>
          <p:cNvPicPr>
            <a:picLocks noChangeAspect="1" noChangeArrowheads="1"/>
          </p:cNvPicPr>
          <p:nvPr/>
        </p:nvPicPr>
        <p:blipFill rotWithShape="1">
          <a:blip r:embed="rId8">
            <a:extLst>
              <a:ext uri="{28A0092B-C50C-407E-A947-70E740481C1C}">
                <a14:useLocalDpi xmlns:a14="http://schemas.microsoft.com/office/drawing/2010/main" val="0"/>
              </a:ext>
            </a:extLst>
          </a:blip>
          <a:srcRect l="18163"/>
          <a:stretch/>
        </p:blipFill>
        <p:spPr bwMode="auto">
          <a:xfrm>
            <a:off x="9557170" y="4068508"/>
            <a:ext cx="2132756" cy="1630927"/>
          </a:xfrm>
          <a:prstGeom prst="rect">
            <a:avLst/>
          </a:prstGeom>
          <a:noFill/>
          <a:ln w="41275">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20" name="Rectangle 19"/>
          <p:cNvSpPr/>
          <p:nvPr/>
        </p:nvSpPr>
        <p:spPr>
          <a:xfrm>
            <a:off x="6881436" y="4336375"/>
            <a:ext cx="2137284" cy="682238"/>
          </a:xfrm>
          <a:prstGeom prst="rect">
            <a:avLst/>
          </a:prstGeom>
        </p:spPr>
        <p:txBody>
          <a:bodyPr wrap="square">
            <a:spAutoFit/>
          </a:bodyPr>
          <a:lstStyle/>
          <a:p>
            <a:pPr marL="0" lvl="1" algn="ctr" defTabSz="914400">
              <a:lnSpc>
                <a:spcPts val="2300"/>
              </a:lnSpc>
            </a:pPr>
            <a:r>
              <a:rPr lang="en-US" sz="2000" dirty="0">
                <a:latin typeface="Calibri" pitchFamily="34" charset="0"/>
              </a:rPr>
              <a:t>…in the hands of citizens…</a:t>
            </a:r>
          </a:p>
        </p:txBody>
      </p:sp>
      <p:sp>
        <p:nvSpPr>
          <p:cNvPr id="5" name="TextBox 4"/>
          <p:cNvSpPr txBox="1"/>
          <p:nvPr/>
        </p:nvSpPr>
        <p:spPr>
          <a:xfrm>
            <a:off x="5656492" y="5992087"/>
            <a:ext cx="4587171" cy="461665"/>
          </a:xfrm>
          <a:prstGeom prst="rect">
            <a:avLst/>
          </a:prstGeom>
          <a:noFill/>
        </p:spPr>
        <p:txBody>
          <a:bodyPr wrap="square" rtlCol="0">
            <a:spAutoFit/>
          </a:bodyPr>
          <a:lstStyle/>
          <a:p>
            <a:pPr algn="ctr"/>
            <a:r>
              <a:rPr lang="en-AU" sz="2400" dirty="0"/>
              <a:t>‘Fourth Industrial Revolution?</a:t>
            </a:r>
          </a:p>
        </p:txBody>
      </p:sp>
    </p:spTree>
    <p:extLst>
      <p:ext uri="{BB962C8B-B14F-4D97-AF65-F5344CB8AC3E}">
        <p14:creationId xmlns:p14="http://schemas.microsoft.com/office/powerpoint/2010/main" val="3470167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664816" y="626336"/>
            <a:ext cx="7925045" cy="5899209"/>
          </a:xfrm>
          <a:prstGeom prst="rect">
            <a:avLst/>
          </a:prstGeom>
          <a:ln>
            <a:noFill/>
          </a:ln>
        </p:spPr>
        <p:style>
          <a:lnRef idx="1">
            <a:schemeClr val="accent1"/>
          </a:lnRef>
          <a:fillRef idx="2">
            <a:schemeClr val="accent1"/>
          </a:fillRef>
          <a:effectRef idx="1">
            <a:schemeClr val="accent1"/>
          </a:effectRef>
          <a:fontRef idx="minor">
            <a:schemeClr val="dk1"/>
          </a:fontRef>
        </p:style>
      </p:pic>
      <p:sp>
        <p:nvSpPr>
          <p:cNvPr id="7" name="TextBox 6"/>
          <p:cNvSpPr txBox="1"/>
          <p:nvPr/>
        </p:nvSpPr>
        <p:spPr>
          <a:xfrm>
            <a:off x="6695767" y="6563030"/>
            <a:ext cx="5540475" cy="261610"/>
          </a:xfrm>
          <a:prstGeom prst="rect">
            <a:avLst/>
          </a:prstGeom>
          <a:noFill/>
        </p:spPr>
        <p:txBody>
          <a:bodyPr wrap="square" rtlCol="0">
            <a:spAutoFit/>
          </a:bodyPr>
          <a:lstStyle/>
          <a:p>
            <a:pPr algn="r"/>
            <a:r>
              <a:rPr lang="en-AU" sz="1100" dirty="0">
                <a:solidFill>
                  <a:schemeClr val="bg1">
                    <a:lumMod val="75000"/>
                  </a:schemeClr>
                </a:solidFill>
              </a:rPr>
              <a:t>Adapted from Bill Sharpe, 2013, </a:t>
            </a:r>
            <a:r>
              <a:rPr lang="en-AU" sz="1100" i="1" dirty="0">
                <a:solidFill>
                  <a:schemeClr val="bg1">
                    <a:lumMod val="75000"/>
                  </a:schemeClr>
                </a:solidFill>
              </a:rPr>
              <a:t>The Three Horizons: the Patterning of Hope</a:t>
            </a:r>
            <a:r>
              <a:rPr lang="en-AU" sz="1100" dirty="0">
                <a:solidFill>
                  <a:schemeClr val="bg1">
                    <a:lumMod val="75000"/>
                  </a:schemeClr>
                </a:solidFill>
              </a:rPr>
              <a:t>, </a:t>
            </a:r>
            <a:r>
              <a:rPr lang="en-AU" sz="1100" dirty="0" err="1">
                <a:solidFill>
                  <a:schemeClr val="bg1">
                    <a:lumMod val="75000"/>
                  </a:schemeClr>
                </a:solidFill>
              </a:rPr>
              <a:t>Triarchy</a:t>
            </a:r>
            <a:r>
              <a:rPr lang="en-AU" sz="1100" dirty="0">
                <a:solidFill>
                  <a:schemeClr val="bg1">
                    <a:lumMod val="75000"/>
                  </a:schemeClr>
                </a:solidFill>
              </a:rPr>
              <a:t> Press</a:t>
            </a:r>
          </a:p>
        </p:txBody>
      </p:sp>
      <p:sp>
        <p:nvSpPr>
          <p:cNvPr id="9" name="Title 1"/>
          <p:cNvSpPr>
            <a:spLocks noGrp="1"/>
          </p:cNvSpPr>
          <p:nvPr>
            <p:ph type="title"/>
          </p:nvPr>
        </p:nvSpPr>
        <p:spPr>
          <a:xfrm>
            <a:off x="252919" y="872837"/>
            <a:ext cx="2947482" cy="4634346"/>
          </a:xfrm>
        </p:spPr>
        <p:txBody>
          <a:bodyPr>
            <a:normAutofit/>
          </a:bodyPr>
          <a:lstStyle/>
          <a:p>
            <a:r>
              <a:rPr lang="en-US" sz="2700" dirty="0"/>
              <a:t>A way of thinking about change…</a:t>
            </a:r>
            <a:br>
              <a:rPr lang="en-US" sz="2700" dirty="0"/>
            </a:br>
            <a:br>
              <a:rPr lang="en-US" b="0" dirty="0"/>
            </a:br>
            <a:endParaRPr lang="en-US" dirty="0"/>
          </a:p>
        </p:txBody>
      </p:sp>
      <p:sp>
        <p:nvSpPr>
          <p:cNvPr id="4" name="Rectangle 3"/>
          <p:cNvSpPr/>
          <p:nvPr/>
        </p:nvSpPr>
        <p:spPr>
          <a:xfrm>
            <a:off x="5239126" y="0"/>
            <a:ext cx="3438762" cy="646331"/>
          </a:xfrm>
          <a:prstGeom prst="rect">
            <a:avLst/>
          </a:prstGeom>
        </p:spPr>
        <p:txBody>
          <a:bodyPr wrap="none">
            <a:spAutoFit/>
          </a:bodyPr>
          <a:lstStyle/>
          <a:p>
            <a:r>
              <a:rPr lang="en-US" sz="3600" b="1" i="1"/>
              <a:t>‘Three Horizons’</a:t>
            </a:r>
            <a:endParaRPr lang="en-US" sz="3600" b="1" i="1" dirty="0"/>
          </a:p>
        </p:txBody>
      </p:sp>
    </p:spTree>
    <p:extLst>
      <p:ext uri="{BB962C8B-B14F-4D97-AF65-F5344CB8AC3E}">
        <p14:creationId xmlns:p14="http://schemas.microsoft.com/office/powerpoint/2010/main" val="162478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How the </a:t>
            </a:r>
            <a:br>
              <a:rPr lang="en-AU" dirty="0"/>
            </a:br>
            <a:r>
              <a:rPr lang="en-AU" dirty="0"/>
              <a:t>3 Horizon perspectives see each other</a:t>
            </a:r>
          </a:p>
        </p:txBody>
      </p:sp>
      <p:pic>
        <p:nvPicPr>
          <p:cNvPr id="4" name="Content Placeholder 3"/>
          <p:cNvPicPr>
            <a:picLocks noGrp="1" noChangeAspect="1"/>
          </p:cNvPicPr>
          <p:nvPr>
            <p:ph idx="1"/>
          </p:nvPr>
        </p:nvPicPr>
        <p:blipFill>
          <a:blip r:embed="rId3"/>
          <a:stretch>
            <a:fillRect/>
          </a:stretch>
        </p:blipFill>
        <p:spPr>
          <a:xfrm>
            <a:off x="3840278" y="620169"/>
            <a:ext cx="7049395" cy="5335289"/>
          </a:xfrm>
          <a:prstGeom prst="rect">
            <a:avLst/>
          </a:prstGeom>
        </p:spPr>
      </p:pic>
    </p:spTree>
    <p:extLst>
      <p:ext uri="{BB962C8B-B14F-4D97-AF65-F5344CB8AC3E}">
        <p14:creationId xmlns:p14="http://schemas.microsoft.com/office/powerpoint/2010/main" val="3848295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Planning and Strategy </a:t>
            </a:r>
          </a:p>
        </p:txBody>
      </p:sp>
      <p:graphicFrame>
        <p:nvGraphicFramePr>
          <p:cNvPr id="4" name="Diagram 3"/>
          <p:cNvGraphicFramePr/>
          <p:nvPr>
            <p:extLst>
              <p:ext uri="{D42A27DB-BD31-4B8C-83A1-F6EECF244321}">
                <p14:modId xmlns:p14="http://schemas.microsoft.com/office/powerpoint/2010/main" val="608330596"/>
              </p:ext>
            </p:extLst>
          </p:nvPr>
        </p:nvGraphicFramePr>
        <p:xfrm>
          <a:off x="4054765" y="629690"/>
          <a:ext cx="7455798" cy="50691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ounded Rectangle 4"/>
          <p:cNvSpPr/>
          <p:nvPr/>
        </p:nvSpPr>
        <p:spPr>
          <a:xfrm>
            <a:off x="4114800" y="5507183"/>
            <a:ext cx="7335727" cy="770968"/>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2800" b="1" i="1" dirty="0">
                <a:solidFill>
                  <a:schemeClr val="tx1"/>
                </a:solidFill>
              </a:rPr>
              <a:t>Strategy/Plan</a:t>
            </a:r>
            <a:endParaRPr lang="en-AU" sz="2000" b="1" i="1" dirty="0">
              <a:solidFill>
                <a:schemeClr val="tx1"/>
              </a:solidFill>
            </a:endParaRPr>
          </a:p>
          <a:p>
            <a:pPr algn="ctr"/>
            <a:r>
              <a:rPr lang="en-AU" dirty="0">
                <a:solidFill>
                  <a:schemeClr val="tx1"/>
                </a:solidFill>
              </a:rPr>
              <a:t> why? | how? | what?</a:t>
            </a:r>
          </a:p>
        </p:txBody>
      </p:sp>
      <p:sp>
        <p:nvSpPr>
          <p:cNvPr id="18" name="TextBox 17"/>
          <p:cNvSpPr txBox="1"/>
          <p:nvPr/>
        </p:nvSpPr>
        <p:spPr>
          <a:xfrm>
            <a:off x="3676072" y="3005344"/>
            <a:ext cx="1773382" cy="369332"/>
          </a:xfrm>
          <a:prstGeom prst="rect">
            <a:avLst/>
          </a:prstGeom>
          <a:solidFill>
            <a:schemeClr val="accent2">
              <a:lumMod val="60000"/>
              <a:lumOff val="40000"/>
            </a:schemeClr>
          </a:solidFill>
        </p:spPr>
        <p:txBody>
          <a:bodyPr wrap="square" rtlCol="0">
            <a:spAutoFit/>
          </a:bodyPr>
          <a:lstStyle/>
          <a:p>
            <a:r>
              <a:rPr lang="en-AU" dirty="0"/>
              <a:t>Lead/Listen</a:t>
            </a:r>
          </a:p>
        </p:txBody>
      </p:sp>
      <p:sp>
        <p:nvSpPr>
          <p:cNvPr id="19" name="TextBox 18"/>
          <p:cNvSpPr txBox="1"/>
          <p:nvPr/>
        </p:nvSpPr>
        <p:spPr>
          <a:xfrm>
            <a:off x="10115874" y="3005344"/>
            <a:ext cx="1773382" cy="369332"/>
          </a:xfrm>
          <a:prstGeom prst="rect">
            <a:avLst/>
          </a:prstGeom>
          <a:solidFill>
            <a:schemeClr val="accent2">
              <a:lumMod val="60000"/>
              <a:lumOff val="40000"/>
            </a:schemeClr>
          </a:solidFill>
        </p:spPr>
        <p:txBody>
          <a:bodyPr wrap="square" rtlCol="0">
            <a:spAutoFit/>
          </a:bodyPr>
          <a:lstStyle/>
          <a:p>
            <a:r>
              <a:rPr lang="en-AU" dirty="0"/>
              <a:t>Lead/Listen</a:t>
            </a:r>
          </a:p>
        </p:txBody>
      </p:sp>
    </p:spTree>
    <p:extLst>
      <p:ext uri="{BB962C8B-B14F-4D97-AF65-F5344CB8AC3E}">
        <p14:creationId xmlns:p14="http://schemas.microsoft.com/office/powerpoint/2010/main" val="5539323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5093" t="10641" r="45488" b="58951"/>
          <a:stretch/>
        </p:blipFill>
        <p:spPr>
          <a:xfrm>
            <a:off x="7223900" y="2481943"/>
            <a:ext cx="4968100" cy="4376057"/>
          </a:xfrm>
          <a:prstGeom prst="rect">
            <a:avLst/>
          </a:prstGeom>
        </p:spPr>
      </p:pic>
      <p:sp>
        <p:nvSpPr>
          <p:cNvPr id="17" name="TextBox 16"/>
          <p:cNvSpPr txBox="1"/>
          <p:nvPr/>
        </p:nvSpPr>
        <p:spPr>
          <a:xfrm>
            <a:off x="413822" y="54387"/>
            <a:ext cx="7932717" cy="646331"/>
          </a:xfrm>
          <a:prstGeom prst="rect">
            <a:avLst/>
          </a:prstGeom>
          <a:noFill/>
        </p:spPr>
        <p:txBody>
          <a:bodyPr wrap="square" rtlCol="0">
            <a:spAutoFit/>
          </a:bodyPr>
          <a:lstStyle/>
          <a:p>
            <a:r>
              <a:rPr lang="en-AU" sz="3600" dirty="0"/>
              <a:t>Let’s look now at this region… ‘G21’</a:t>
            </a:r>
          </a:p>
        </p:txBody>
      </p:sp>
      <p:sp>
        <p:nvSpPr>
          <p:cNvPr id="26" name="TextBox 25"/>
          <p:cNvSpPr txBox="1"/>
          <p:nvPr/>
        </p:nvSpPr>
        <p:spPr>
          <a:xfrm>
            <a:off x="445324" y="735908"/>
            <a:ext cx="6483927" cy="369332"/>
          </a:xfrm>
          <a:prstGeom prst="rect">
            <a:avLst/>
          </a:prstGeom>
          <a:noFill/>
        </p:spPr>
        <p:txBody>
          <a:bodyPr wrap="square" rtlCol="0">
            <a:spAutoFit/>
          </a:bodyPr>
          <a:lstStyle/>
          <a:p>
            <a:r>
              <a:rPr lang="en-AU" dirty="0">
                <a:solidFill>
                  <a:schemeClr val="bg1">
                    <a:lumMod val="50000"/>
                  </a:schemeClr>
                </a:solidFill>
              </a:rPr>
              <a:t>Colac-Otway | Greater Geelong | </a:t>
            </a:r>
            <a:r>
              <a:rPr lang="en-AU" dirty="0" err="1">
                <a:solidFill>
                  <a:schemeClr val="bg1">
                    <a:lumMod val="50000"/>
                  </a:schemeClr>
                </a:solidFill>
              </a:rPr>
              <a:t>Queenscliffe</a:t>
            </a:r>
            <a:r>
              <a:rPr lang="en-AU" dirty="0">
                <a:solidFill>
                  <a:schemeClr val="bg1">
                    <a:lumMod val="50000"/>
                  </a:schemeClr>
                </a:solidFill>
              </a:rPr>
              <a:t> | Surf Coast</a:t>
            </a:r>
          </a:p>
        </p:txBody>
      </p:sp>
      <p:sp>
        <p:nvSpPr>
          <p:cNvPr id="28" name="TextBox 27"/>
          <p:cNvSpPr txBox="1"/>
          <p:nvPr/>
        </p:nvSpPr>
        <p:spPr>
          <a:xfrm>
            <a:off x="0" y="2469368"/>
            <a:ext cx="7374577" cy="4401205"/>
          </a:xfrm>
          <a:prstGeom prst="rect">
            <a:avLst/>
          </a:prstGeom>
          <a:noFill/>
        </p:spPr>
        <p:txBody>
          <a:bodyPr wrap="square" rtlCol="0">
            <a:spAutoFit/>
          </a:bodyPr>
          <a:lstStyle/>
          <a:p>
            <a:pPr algn="r"/>
            <a:r>
              <a:rPr lang="en-AU" sz="2800" dirty="0"/>
              <a:t>Changing rapidly</a:t>
            </a:r>
          </a:p>
          <a:p>
            <a:pPr algn="r"/>
            <a:endParaRPr lang="en-AU" sz="2800" dirty="0"/>
          </a:p>
          <a:p>
            <a:pPr algn="r"/>
            <a:r>
              <a:rPr lang="en-AU" sz="2800" dirty="0"/>
              <a:t>Fundamental shifts in demographics and identity</a:t>
            </a:r>
          </a:p>
          <a:p>
            <a:pPr algn="r"/>
            <a:endParaRPr lang="en-AU" sz="2800" dirty="0"/>
          </a:p>
          <a:p>
            <a:pPr algn="r"/>
            <a:r>
              <a:rPr lang="en-AU" sz="2800" dirty="0"/>
              <a:t>Unemployment fluctuates regularly</a:t>
            </a:r>
          </a:p>
          <a:p>
            <a:pPr algn="r"/>
            <a:endParaRPr lang="en-AU" sz="2800" dirty="0"/>
          </a:p>
          <a:p>
            <a:pPr algn="r"/>
            <a:r>
              <a:rPr lang="en-AU" sz="2800" dirty="0"/>
              <a:t>Generally ‘normal’ socioeconomic profile, except for pockets of relatively extreme disadvantage</a:t>
            </a:r>
          </a:p>
          <a:p>
            <a:pPr algn="r"/>
            <a:endParaRPr lang="en-AU" sz="2800" dirty="0"/>
          </a:p>
          <a:p>
            <a:pPr algn="r"/>
            <a:r>
              <a:rPr lang="en-AU" sz="2800" dirty="0"/>
              <a:t>Government attention</a:t>
            </a:r>
          </a:p>
        </p:txBody>
      </p:sp>
    </p:spTree>
    <p:extLst>
      <p:ext uri="{BB962C8B-B14F-4D97-AF65-F5344CB8AC3E}">
        <p14:creationId xmlns:p14="http://schemas.microsoft.com/office/powerpoint/2010/main" val="1091370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www.enterprisegeelong.com.au/sites/default/files/unemployment-apr-2016.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9195" y="2135623"/>
            <a:ext cx="10482805" cy="446076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13822" y="54387"/>
            <a:ext cx="7932717" cy="646331"/>
          </a:xfrm>
          <a:prstGeom prst="rect">
            <a:avLst/>
          </a:prstGeom>
          <a:noFill/>
        </p:spPr>
        <p:txBody>
          <a:bodyPr wrap="square" rtlCol="0">
            <a:spAutoFit/>
          </a:bodyPr>
          <a:lstStyle/>
          <a:p>
            <a:r>
              <a:rPr lang="en-AU" sz="3600" dirty="0">
                <a:solidFill>
                  <a:schemeClr val="bg1">
                    <a:lumMod val="50000"/>
                  </a:schemeClr>
                </a:solidFill>
              </a:rPr>
              <a:t>Let’s look now at this region… ‘G21’</a:t>
            </a:r>
          </a:p>
        </p:txBody>
      </p:sp>
      <p:sp>
        <p:nvSpPr>
          <p:cNvPr id="9" name="TextBox 8"/>
          <p:cNvSpPr txBox="1"/>
          <p:nvPr/>
        </p:nvSpPr>
        <p:spPr>
          <a:xfrm>
            <a:off x="445324" y="735908"/>
            <a:ext cx="6483927" cy="369332"/>
          </a:xfrm>
          <a:prstGeom prst="rect">
            <a:avLst/>
          </a:prstGeom>
          <a:noFill/>
        </p:spPr>
        <p:txBody>
          <a:bodyPr wrap="square" rtlCol="0">
            <a:spAutoFit/>
          </a:bodyPr>
          <a:lstStyle/>
          <a:p>
            <a:r>
              <a:rPr lang="en-AU" dirty="0">
                <a:solidFill>
                  <a:schemeClr val="bg1">
                    <a:lumMod val="50000"/>
                  </a:schemeClr>
                </a:solidFill>
              </a:rPr>
              <a:t>Colac-Otway | Greater Geelong | </a:t>
            </a:r>
            <a:r>
              <a:rPr lang="en-AU" dirty="0" err="1">
                <a:solidFill>
                  <a:schemeClr val="bg1">
                    <a:lumMod val="50000"/>
                  </a:schemeClr>
                </a:solidFill>
              </a:rPr>
              <a:t>Queenscliffe</a:t>
            </a:r>
            <a:r>
              <a:rPr lang="en-AU" dirty="0">
                <a:solidFill>
                  <a:schemeClr val="bg1">
                    <a:lumMod val="50000"/>
                  </a:schemeClr>
                </a:solidFill>
              </a:rPr>
              <a:t> | Surf Coast</a:t>
            </a:r>
          </a:p>
        </p:txBody>
      </p:sp>
      <p:sp>
        <p:nvSpPr>
          <p:cNvPr id="3" name="TextBox 2"/>
          <p:cNvSpPr txBox="1"/>
          <p:nvPr/>
        </p:nvSpPr>
        <p:spPr>
          <a:xfrm>
            <a:off x="1066800" y="1549400"/>
            <a:ext cx="8229600" cy="584775"/>
          </a:xfrm>
          <a:prstGeom prst="rect">
            <a:avLst/>
          </a:prstGeom>
          <a:noFill/>
        </p:spPr>
        <p:txBody>
          <a:bodyPr wrap="square" rtlCol="0">
            <a:spAutoFit/>
          </a:bodyPr>
          <a:lstStyle/>
          <a:p>
            <a:r>
              <a:rPr lang="en-AU" sz="3200" dirty="0"/>
              <a:t>‘Fluctuation’ – Unemployment Rate</a:t>
            </a:r>
          </a:p>
        </p:txBody>
      </p:sp>
      <p:sp>
        <p:nvSpPr>
          <p:cNvPr id="11" name="Rectangle 10"/>
          <p:cNvSpPr/>
          <p:nvPr/>
        </p:nvSpPr>
        <p:spPr>
          <a:xfrm>
            <a:off x="0" y="6596391"/>
            <a:ext cx="8178800" cy="261610"/>
          </a:xfrm>
          <a:prstGeom prst="rect">
            <a:avLst/>
          </a:prstGeom>
        </p:spPr>
        <p:txBody>
          <a:bodyPr wrap="square">
            <a:spAutoFit/>
          </a:bodyPr>
          <a:lstStyle/>
          <a:p>
            <a:r>
              <a:rPr lang="en-AU" sz="1100" dirty="0">
                <a:solidFill>
                  <a:schemeClr val="bg1">
                    <a:lumMod val="50000"/>
                  </a:schemeClr>
                </a:solidFill>
              </a:rPr>
              <a:t>Source: Enterprise Geelong, Unemployment Rate Data, www.enterprisegeelong.com.au/unemployment-rate-data</a:t>
            </a:r>
          </a:p>
        </p:txBody>
      </p:sp>
    </p:spTree>
    <p:extLst>
      <p:ext uri="{BB962C8B-B14F-4D97-AF65-F5344CB8AC3E}">
        <p14:creationId xmlns:p14="http://schemas.microsoft.com/office/powerpoint/2010/main" val="237548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enterprisegeelong.com.au/sites/default/files/youthunemployment-apr-2016.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64822" y="2398264"/>
            <a:ext cx="9974778" cy="424458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066800" y="1549400"/>
            <a:ext cx="9779000" cy="584775"/>
          </a:xfrm>
          <a:prstGeom prst="rect">
            <a:avLst/>
          </a:prstGeom>
          <a:noFill/>
        </p:spPr>
        <p:txBody>
          <a:bodyPr wrap="square" rtlCol="0">
            <a:spAutoFit/>
          </a:bodyPr>
          <a:lstStyle/>
          <a:p>
            <a:r>
              <a:rPr lang="en-AU" sz="3200" dirty="0"/>
              <a:t>‘Fluctuation’ – Youth Unemployment Rate </a:t>
            </a:r>
            <a:r>
              <a:rPr lang="en-AU" dirty="0"/>
              <a:t>(15-24 years old)</a:t>
            </a:r>
            <a:endParaRPr lang="en-AU" sz="3200" dirty="0"/>
          </a:p>
        </p:txBody>
      </p:sp>
      <p:sp>
        <p:nvSpPr>
          <p:cNvPr id="6" name="TextBox 5"/>
          <p:cNvSpPr txBox="1"/>
          <p:nvPr/>
        </p:nvSpPr>
        <p:spPr>
          <a:xfrm>
            <a:off x="413822" y="54387"/>
            <a:ext cx="7932717" cy="646331"/>
          </a:xfrm>
          <a:prstGeom prst="rect">
            <a:avLst/>
          </a:prstGeom>
          <a:noFill/>
        </p:spPr>
        <p:txBody>
          <a:bodyPr wrap="square" rtlCol="0">
            <a:spAutoFit/>
          </a:bodyPr>
          <a:lstStyle/>
          <a:p>
            <a:r>
              <a:rPr lang="en-AU" sz="3600" dirty="0">
                <a:solidFill>
                  <a:schemeClr val="bg1">
                    <a:lumMod val="50000"/>
                  </a:schemeClr>
                </a:solidFill>
              </a:rPr>
              <a:t>Let’s look now at this region… ‘G21’</a:t>
            </a:r>
          </a:p>
        </p:txBody>
      </p:sp>
      <p:sp>
        <p:nvSpPr>
          <p:cNvPr id="7" name="TextBox 6"/>
          <p:cNvSpPr txBox="1"/>
          <p:nvPr/>
        </p:nvSpPr>
        <p:spPr>
          <a:xfrm>
            <a:off x="445324" y="735908"/>
            <a:ext cx="6483927" cy="369332"/>
          </a:xfrm>
          <a:prstGeom prst="rect">
            <a:avLst/>
          </a:prstGeom>
          <a:noFill/>
        </p:spPr>
        <p:txBody>
          <a:bodyPr wrap="square" rtlCol="0">
            <a:spAutoFit/>
          </a:bodyPr>
          <a:lstStyle/>
          <a:p>
            <a:r>
              <a:rPr lang="en-AU" dirty="0">
                <a:solidFill>
                  <a:schemeClr val="bg1">
                    <a:lumMod val="50000"/>
                  </a:schemeClr>
                </a:solidFill>
              </a:rPr>
              <a:t>Colac-Otway | Greater Geelong | </a:t>
            </a:r>
            <a:r>
              <a:rPr lang="en-AU" dirty="0" err="1">
                <a:solidFill>
                  <a:schemeClr val="bg1">
                    <a:lumMod val="50000"/>
                  </a:schemeClr>
                </a:solidFill>
              </a:rPr>
              <a:t>Queenscliffe</a:t>
            </a:r>
            <a:r>
              <a:rPr lang="en-AU" dirty="0">
                <a:solidFill>
                  <a:schemeClr val="bg1">
                    <a:lumMod val="50000"/>
                  </a:schemeClr>
                </a:solidFill>
              </a:rPr>
              <a:t> | Surf Coast</a:t>
            </a:r>
          </a:p>
        </p:txBody>
      </p:sp>
      <p:sp>
        <p:nvSpPr>
          <p:cNvPr id="2" name="Rectangle 1"/>
          <p:cNvSpPr/>
          <p:nvPr/>
        </p:nvSpPr>
        <p:spPr>
          <a:xfrm>
            <a:off x="0" y="6596391"/>
            <a:ext cx="8178800" cy="261610"/>
          </a:xfrm>
          <a:prstGeom prst="rect">
            <a:avLst/>
          </a:prstGeom>
        </p:spPr>
        <p:txBody>
          <a:bodyPr wrap="square">
            <a:spAutoFit/>
          </a:bodyPr>
          <a:lstStyle/>
          <a:p>
            <a:r>
              <a:rPr lang="en-AU" sz="1100" dirty="0">
                <a:solidFill>
                  <a:schemeClr val="bg1">
                    <a:lumMod val="50000"/>
                  </a:schemeClr>
                </a:solidFill>
              </a:rPr>
              <a:t>Source: Enterprise Geelong, Unemployment Rate Data, www.enterprisegeelong.com.au/unemployment-rate-data</a:t>
            </a:r>
          </a:p>
        </p:txBody>
      </p:sp>
    </p:spTree>
    <p:extLst>
      <p:ext uri="{BB962C8B-B14F-4D97-AF65-F5344CB8AC3E}">
        <p14:creationId xmlns:p14="http://schemas.microsoft.com/office/powerpoint/2010/main" val="1758781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66800" y="1549400"/>
            <a:ext cx="9779000" cy="584775"/>
          </a:xfrm>
          <a:prstGeom prst="rect">
            <a:avLst/>
          </a:prstGeom>
          <a:noFill/>
        </p:spPr>
        <p:txBody>
          <a:bodyPr wrap="square" rtlCol="0">
            <a:spAutoFit/>
          </a:bodyPr>
          <a:lstStyle/>
          <a:p>
            <a:r>
              <a:rPr lang="en-AU" sz="3200" dirty="0"/>
              <a:t>‘Pockets’ of socio-economic disadvantage</a:t>
            </a:r>
          </a:p>
        </p:txBody>
      </p:sp>
      <p:sp>
        <p:nvSpPr>
          <p:cNvPr id="6" name="TextBox 5"/>
          <p:cNvSpPr txBox="1"/>
          <p:nvPr/>
        </p:nvSpPr>
        <p:spPr>
          <a:xfrm>
            <a:off x="413822" y="54387"/>
            <a:ext cx="7932717" cy="646331"/>
          </a:xfrm>
          <a:prstGeom prst="rect">
            <a:avLst/>
          </a:prstGeom>
          <a:noFill/>
        </p:spPr>
        <p:txBody>
          <a:bodyPr wrap="square" rtlCol="0">
            <a:spAutoFit/>
          </a:bodyPr>
          <a:lstStyle/>
          <a:p>
            <a:r>
              <a:rPr lang="en-AU" sz="3600" dirty="0">
                <a:solidFill>
                  <a:schemeClr val="bg1">
                    <a:lumMod val="50000"/>
                  </a:schemeClr>
                </a:solidFill>
              </a:rPr>
              <a:t>Let’s look now at this region… ‘G21’</a:t>
            </a:r>
          </a:p>
        </p:txBody>
      </p:sp>
      <p:sp>
        <p:nvSpPr>
          <p:cNvPr id="7" name="TextBox 6"/>
          <p:cNvSpPr txBox="1"/>
          <p:nvPr/>
        </p:nvSpPr>
        <p:spPr>
          <a:xfrm>
            <a:off x="445324" y="735908"/>
            <a:ext cx="6483927" cy="369332"/>
          </a:xfrm>
          <a:prstGeom prst="rect">
            <a:avLst/>
          </a:prstGeom>
          <a:noFill/>
        </p:spPr>
        <p:txBody>
          <a:bodyPr wrap="square" rtlCol="0">
            <a:spAutoFit/>
          </a:bodyPr>
          <a:lstStyle/>
          <a:p>
            <a:r>
              <a:rPr lang="en-AU" dirty="0">
                <a:solidFill>
                  <a:schemeClr val="bg1">
                    <a:lumMod val="50000"/>
                  </a:schemeClr>
                </a:solidFill>
              </a:rPr>
              <a:t>Colac-Otway | Greater Geelong | </a:t>
            </a:r>
            <a:r>
              <a:rPr lang="en-AU" dirty="0" err="1">
                <a:solidFill>
                  <a:schemeClr val="bg1">
                    <a:lumMod val="50000"/>
                  </a:schemeClr>
                </a:solidFill>
              </a:rPr>
              <a:t>Queenscliffe</a:t>
            </a:r>
            <a:r>
              <a:rPr lang="en-AU" dirty="0">
                <a:solidFill>
                  <a:schemeClr val="bg1">
                    <a:lumMod val="50000"/>
                  </a:schemeClr>
                </a:solidFill>
              </a:rPr>
              <a:t> | Surf Coast</a:t>
            </a:r>
          </a:p>
        </p:txBody>
      </p:sp>
      <p:pic>
        <p:nvPicPr>
          <p:cNvPr id="2" name="Picture 1"/>
          <p:cNvPicPr>
            <a:picLocks noChangeAspect="1"/>
          </p:cNvPicPr>
          <p:nvPr/>
        </p:nvPicPr>
        <p:blipFill rotWithShape="1">
          <a:blip r:embed="rId2"/>
          <a:srcRect l="37709" t="9615" r="12917" b="15097"/>
          <a:stretch/>
        </p:blipFill>
        <p:spPr>
          <a:xfrm>
            <a:off x="1460500" y="2578335"/>
            <a:ext cx="5049651" cy="4170713"/>
          </a:xfrm>
          <a:prstGeom prst="rect">
            <a:avLst/>
          </a:prstGeom>
          <a:ln w="66675">
            <a:solidFill>
              <a:schemeClr val="tx1"/>
            </a:solidFill>
          </a:ln>
        </p:spPr>
      </p:pic>
      <p:pic>
        <p:nvPicPr>
          <p:cNvPr id="8" name="Picture 7"/>
          <p:cNvPicPr>
            <a:picLocks noChangeAspect="1"/>
          </p:cNvPicPr>
          <p:nvPr/>
        </p:nvPicPr>
        <p:blipFill rotWithShape="1">
          <a:blip r:embed="rId3"/>
          <a:srcRect l="35093" t="10641" r="45488" b="58951"/>
          <a:stretch/>
        </p:blipFill>
        <p:spPr>
          <a:xfrm>
            <a:off x="7223900" y="2481943"/>
            <a:ext cx="4968100" cy="4376057"/>
          </a:xfrm>
          <a:prstGeom prst="rect">
            <a:avLst/>
          </a:prstGeom>
        </p:spPr>
      </p:pic>
    </p:spTree>
    <p:extLst>
      <p:ext uri="{BB962C8B-B14F-4D97-AF65-F5344CB8AC3E}">
        <p14:creationId xmlns:p14="http://schemas.microsoft.com/office/powerpoint/2010/main" val="1379911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35093" t="10641" r="45488" b="58951"/>
          <a:stretch/>
        </p:blipFill>
        <p:spPr>
          <a:xfrm>
            <a:off x="7223900" y="2481943"/>
            <a:ext cx="4968100" cy="4376057"/>
          </a:xfrm>
          <a:prstGeom prst="rect">
            <a:avLst/>
          </a:prstGeom>
        </p:spPr>
      </p:pic>
      <p:grpSp>
        <p:nvGrpSpPr>
          <p:cNvPr id="22" name="Group 21"/>
          <p:cNvGrpSpPr/>
          <p:nvPr/>
        </p:nvGrpSpPr>
        <p:grpSpPr>
          <a:xfrm>
            <a:off x="7223900" y="1382601"/>
            <a:ext cx="5208041" cy="2274999"/>
            <a:chOff x="7223900" y="1382601"/>
            <a:chExt cx="5208041" cy="2274999"/>
          </a:xfrm>
        </p:grpSpPr>
        <p:sp>
          <p:nvSpPr>
            <p:cNvPr id="18" name="Oval 17"/>
            <p:cNvSpPr/>
            <p:nvPr/>
          </p:nvSpPr>
          <p:spPr>
            <a:xfrm>
              <a:off x="7223900" y="2481943"/>
              <a:ext cx="958199" cy="1175657"/>
            </a:xfrm>
            <a:prstGeom prst="ellipse">
              <a:avLst/>
            </a:prstGeom>
            <a:noFill/>
            <a:ln w="5715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20" name="Straight Connector 19"/>
            <p:cNvCxnSpPr>
              <a:stCxn id="18" idx="7"/>
            </p:cNvCxnSpPr>
            <p:nvPr/>
          </p:nvCxnSpPr>
          <p:spPr>
            <a:xfrm flipV="1">
              <a:off x="8041774" y="1745674"/>
              <a:ext cx="1921623" cy="908440"/>
            </a:xfrm>
            <a:prstGeom prst="line">
              <a:avLst/>
            </a:prstGeom>
            <a:noFill/>
            <a:ln w="57150">
              <a:solidFill>
                <a:schemeClr val="accent2"/>
              </a:solidFill>
              <a:prstDash val="sysDash"/>
            </a:ln>
          </p:spPr>
          <p:style>
            <a:lnRef idx="2">
              <a:schemeClr val="accent1">
                <a:shade val="50000"/>
              </a:schemeClr>
            </a:lnRef>
            <a:fillRef idx="1">
              <a:schemeClr val="accent1"/>
            </a:fillRef>
            <a:effectRef idx="0">
              <a:schemeClr val="accent1"/>
            </a:effectRef>
            <a:fontRef idx="minor">
              <a:schemeClr val="lt1"/>
            </a:fontRef>
          </p:style>
        </p:cxnSp>
        <p:sp>
          <p:nvSpPr>
            <p:cNvPr id="21" name="TextBox 20"/>
            <p:cNvSpPr txBox="1"/>
            <p:nvPr/>
          </p:nvSpPr>
          <p:spPr>
            <a:xfrm>
              <a:off x="9558113" y="1382601"/>
              <a:ext cx="2873828" cy="369332"/>
            </a:xfrm>
            <a:prstGeom prst="rect">
              <a:avLst/>
            </a:prstGeom>
            <a:noFill/>
          </p:spPr>
          <p:txBody>
            <a:bodyPr wrap="square" rtlCol="0">
              <a:spAutoFit/>
            </a:bodyPr>
            <a:lstStyle/>
            <a:p>
              <a:r>
                <a:rPr lang="en-AU" dirty="0"/>
                <a:t>equals 100 people</a:t>
              </a:r>
            </a:p>
          </p:txBody>
        </p:sp>
      </p:grpSp>
      <p:sp>
        <p:nvSpPr>
          <p:cNvPr id="28" name="TextBox 27"/>
          <p:cNvSpPr txBox="1"/>
          <p:nvPr/>
        </p:nvSpPr>
        <p:spPr>
          <a:xfrm>
            <a:off x="1993900" y="2300330"/>
            <a:ext cx="4290200" cy="1754326"/>
          </a:xfrm>
          <a:prstGeom prst="rect">
            <a:avLst/>
          </a:prstGeom>
          <a:noFill/>
        </p:spPr>
        <p:txBody>
          <a:bodyPr wrap="square" rtlCol="0">
            <a:spAutoFit/>
          </a:bodyPr>
          <a:lstStyle/>
          <a:p>
            <a:pPr algn="r"/>
            <a:r>
              <a:rPr lang="en-AU" sz="4400" dirty="0"/>
              <a:t>Industry Profile….</a:t>
            </a:r>
          </a:p>
          <a:p>
            <a:pPr algn="r"/>
            <a:endParaRPr lang="en-AU" sz="3200" dirty="0"/>
          </a:p>
          <a:p>
            <a:pPr algn="r"/>
            <a:r>
              <a:rPr lang="en-AU" sz="3200" dirty="0"/>
              <a:t>in the year 2020</a:t>
            </a:r>
          </a:p>
        </p:txBody>
      </p:sp>
      <p:sp>
        <p:nvSpPr>
          <p:cNvPr id="10" name="TextBox 9"/>
          <p:cNvSpPr txBox="1"/>
          <p:nvPr/>
        </p:nvSpPr>
        <p:spPr>
          <a:xfrm>
            <a:off x="413822" y="54387"/>
            <a:ext cx="7932717" cy="646331"/>
          </a:xfrm>
          <a:prstGeom prst="rect">
            <a:avLst/>
          </a:prstGeom>
          <a:noFill/>
        </p:spPr>
        <p:txBody>
          <a:bodyPr wrap="square" rtlCol="0">
            <a:spAutoFit/>
          </a:bodyPr>
          <a:lstStyle/>
          <a:p>
            <a:r>
              <a:rPr lang="en-AU" sz="3600" dirty="0">
                <a:solidFill>
                  <a:schemeClr val="bg1">
                    <a:lumMod val="50000"/>
                  </a:schemeClr>
                </a:solidFill>
              </a:rPr>
              <a:t>Let’s look now at this region… ‘G21’</a:t>
            </a:r>
          </a:p>
        </p:txBody>
      </p:sp>
      <p:sp>
        <p:nvSpPr>
          <p:cNvPr id="11" name="TextBox 10"/>
          <p:cNvSpPr txBox="1"/>
          <p:nvPr/>
        </p:nvSpPr>
        <p:spPr>
          <a:xfrm>
            <a:off x="445324" y="735908"/>
            <a:ext cx="6483927" cy="369332"/>
          </a:xfrm>
          <a:prstGeom prst="rect">
            <a:avLst/>
          </a:prstGeom>
          <a:noFill/>
        </p:spPr>
        <p:txBody>
          <a:bodyPr wrap="square" rtlCol="0">
            <a:spAutoFit/>
          </a:bodyPr>
          <a:lstStyle/>
          <a:p>
            <a:r>
              <a:rPr lang="en-AU" dirty="0">
                <a:solidFill>
                  <a:schemeClr val="bg1">
                    <a:lumMod val="50000"/>
                  </a:schemeClr>
                </a:solidFill>
              </a:rPr>
              <a:t>Colac-Otway | Greater Geelong | </a:t>
            </a:r>
            <a:r>
              <a:rPr lang="en-AU" dirty="0" err="1">
                <a:solidFill>
                  <a:schemeClr val="bg1">
                    <a:lumMod val="50000"/>
                  </a:schemeClr>
                </a:solidFill>
              </a:rPr>
              <a:t>Queenscliffe</a:t>
            </a:r>
            <a:r>
              <a:rPr lang="en-AU" dirty="0">
                <a:solidFill>
                  <a:schemeClr val="bg1">
                    <a:lumMod val="50000"/>
                  </a:schemeClr>
                </a:solidFill>
              </a:rPr>
              <a:t> | Surf Coast</a:t>
            </a:r>
          </a:p>
        </p:txBody>
      </p:sp>
    </p:spTree>
    <p:extLst>
      <p:ext uri="{BB962C8B-B14F-4D97-AF65-F5344CB8AC3E}">
        <p14:creationId xmlns:p14="http://schemas.microsoft.com/office/powerpoint/2010/main" val="381182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35093" t="10641" r="35610" b="8602"/>
          <a:stretch/>
        </p:blipFill>
        <p:spPr>
          <a:xfrm>
            <a:off x="1694046" y="1187219"/>
            <a:ext cx="1307721" cy="2027620"/>
          </a:xfrm>
          <a:prstGeom prst="rect">
            <a:avLst/>
          </a:prstGeom>
        </p:spPr>
      </p:pic>
      <p:pic>
        <p:nvPicPr>
          <p:cNvPr id="3" name="Picture 2"/>
          <p:cNvPicPr>
            <a:picLocks noChangeAspect="1"/>
          </p:cNvPicPr>
          <p:nvPr/>
        </p:nvPicPr>
        <p:blipFill rotWithShape="1">
          <a:blip r:embed="rId2"/>
          <a:srcRect l="35093" t="10641" r="35610" b="8602"/>
          <a:stretch/>
        </p:blipFill>
        <p:spPr>
          <a:xfrm>
            <a:off x="3001767" y="1187219"/>
            <a:ext cx="1307721" cy="2027620"/>
          </a:xfrm>
          <a:prstGeom prst="rect">
            <a:avLst/>
          </a:prstGeom>
        </p:spPr>
      </p:pic>
      <p:pic>
        <p:nvPicPr>
          <p:cNvPr id="4" name="Picture 3"/>
          <p:cNvPicPr>
            <a:picLocks noChangeAspect="1"/>
          </p:cNvPicPr>
          <p:nvPr/>
        </p:nvPicPr>
        <p:blipFill rotWithShape="1">
          <a:blip r:embed="rId2"/>
          <a:srcRect l="35093" t="10641" r="35610" b="8602"/>
          <a:stretch/>
        </p:blipFill>
        <p:spPr>
          <a:xfrm>
            <a:off x="4309488" y="1187219"/>
            <a:ext cx="1307721" cy="2027620"/>
          </a:xfrm>
          <a:prstGeom prst="rect">
            <a:avLst/>
          </a:prstGeom>
        </p:spPr>
      </p:pic>
      <p:pic>
        <p:nvPicPr>
          <p:cNvPr id="5" name="Picture 4"/>
          <p:cNvPicPr>
            <a:picLocks noChangeAspect="1"/>
          </p:cNvPicPr>
          <p:nvPr/>
        </p:nvPicPr>
        <p:blipFill rotWithShape="1">
          <a:blip r:embed="rId2"/>
          <a:srcRect l="35093" t="10641" r="35610" b="8602"/>
          <a:stretch/>
        </p:blipFill>
        <p:spPr>
          <a:xfrm>
            <a:off x="5617209" y="1187219"/>
            <a:ext cx="1307721" cy="2027620"/>
          </a:xfrm>
          <a:prstGeom prst="rect">
            <a:avLst/>
          </a:prstGeom>
        </p:spPr>
      </p:pic>
      <p:pic>
        <p:nvPicPr>
          <p:cNvPr id="6" name="Picture 5"/>
          <p:cNvPicPr>
            <a:picLocks noChangeAspect="1"/>
          </p:cNvPicPr>
          <p:nvPr/>
        </p:nvPicPr>
        <p:blipFill rotWithShape="1">
          <a:blip r:embed="rId2"/>
          <a:srcRect l="35093" t="10641" r="35610" b="8602"/>
          <a:stretch/>
        </p:blipFill>
        <p:spPr>
          <a:xfrm>
            <a:off x="6924930" y="1187219"/>
            <a:ext cx="1307721" cy="2027620"/>
          </a:xfrm>
          <a:prstGeom prst="rect">
            <a:avLst/>
          </a:prstGeom>
        </p:spPr>
      </p:pic>
      <p:pic>
        <p:nvPicPr>
          <p:cNvPr id="7" name="Picture 6"/>
          <p:cNvPicPr>
            <a:picLocks noChangeAspect="1"/>
          </p:cNvPicPr>
          <p:nvPr/>
        </p:nvPicPr>
        <p:blipFill rotWithShape="1">
          <a:blip r:embed="rId2"/>
          <a:srcRect l="35093" t="10641" r="35610" b="8602"/>
          <a:stretch/>
        </p:blipFill>
        <p:spPr>
          <a:xfrm>
            <a:off x="8232651" y="1187219"/>
            <a:ext cx="1307721" cy="2027620"/>
          </a:xfrm>
          <a:prstGeom prst="rect">
            <a:avLst/>
          </a:prstGeom>
        </p:spPr>
      </p:pic>
      <p:pic>
        <p:nvPicPr>
          <p:cNvPr id="8" name="Picture 7"/>
          <p:cNvPicPr>
            <a:picLocks noChangeAspect="1"/>
          </p:cNvPicPr>
          <p:nvPr/>
        </p:nvPicPr>
        <p:blipFill rotWithShape="1">
          <a:blip r:embed="rId2"/>
          <a:srcRect l="35093" t="10641" r="35610" b="8602"/>
          <a:stretch/>
        </p:blipFill>
        <p:spPr>
          <a:xfrm>
            <a:off x="9540372" y="1187219"/>
            <a:ext cx="1307721" cy="2027620"/>
          </a:xfrm>
          <a:prstGeom prst="rect">
            <a:avLst/>
          </a:prstGeom>
        </p:spPr>
      </p:pic>
      <p:pic>
        <p:nvPicPr>
          <p:cNvPr id="9" name="Picture 8"/>
          <p:cNvPicPr>
            <a:picLocks noChangeAspect="1"/>
          </p:cNvPicPr>
          <p:nvPr/>
        </p:nvPicPr>
        <p:blipFill rotWithShape="1">
          <a:blip r:embed="rId2"/>
          <a:srcRect l="35093" t="10641" r="35610" b="8602"/>
          <a:stretch/>
        </p:blipFill>
        <p:spPr>
          <a:xfrm>
            <a:off x="1694046" y="3214839"/>
            <a:ext cx="1307721" cy="2027620"/>
          </a:xfrm>
          <a:prstGeom prst="rect">
            <a:avLst/>
          </a:prstGeom>
        </p:spPr>
      </p:pic>
      <p:pic>
        <p:nvPicPr>
          <p:cNvPr id="10" name="Picture 9"/>
          <p:cNvPicPr>
            <a:picLocks noChangeAspect="1"/>
          </p:cNvPicPr>
          <p:nvPr/>
        </p:nvPicPr>
        <p:blipFill rotWithShape="1">
          <a:blip r:embed="rId2"/>
          <a:srcRect l="35093" t="10641" r="35610" b="8602"/>
          <a:stretch/>
        </p:blipFill>
        <p:spPr>
          <a:xfrm>
            <a:off x="5617209" y="3214839"/>
            <a:ext cx="1307721" cy="2027620"/>
          </a:xfrm>
          <a:prstGeom prst="rect">
            <a:avLst/>
          </a:prstGeom>
        </p:spPr>
      </p:pic>
      <p:pic>
        <p:nvPicPr>
          <p:cNvPr id="11" name="Picture 10"/>
          <p:cNvPicPr>
            <a:picLocks noChangeAspect="1"/>
          </p:cNvPicPr>
          <p:nvPr/>
        </p:nvPicPr>
        <p:blipFill rotWithShape="1">
          <a:blip r:embed="rId2"/>
          <a:srcRect l="35093" t="10641" r="35610" b="8602"/>
          <a:stretch/>
        </p:blipFill>
        <p:spPr>
          <a:xfrm>
            <a:off x="3001767" y="3214839"/>
            <a:ext cx="1307721" cy="2027620"/>
          </a:xfrm>
          <a:prstGeom prst="rect">
            <a:avLst/>
          </a:prstGeom>
        </p:spPr>
      </p:pic>
      <p:pic>
        <p:nvPicPr>
          <p:cNvPr id="12" name="Picture 11"/>
          <p:cNvPicPr>
            <a:picLocks noChangeAspect="1"/>
          </p:cNvPicPr>
          <p:nvPr/>
        </p:nvPicPr>
        <p:blipFill rotWithShape="1">
          <a:blip r:embed="rId2"/>
          <a:srcRect l="35093" t="10641" r="35610" b="8602"/>
          <a:stretch/>
        </p:blipFill>
        <p:spPr>
          <a:xfrm>
            <a:off x="4309488" y="3214839"/>
            <a:ext cx="1307721" cy="2027620"/>
          </a:xfrm>
          <a:prstGeom prst="rect">
            <a:avLst/>
          </a:prstGeom>
        </p:spPr>
      </p:pic>
      <p:pic>
        <p:nvPicPr>
          <p:cNvPr id="13" name="Picture 12"/>
          <p:cNvPicPr>
            <a:picLocks noChangeAspect="1"/>
          </p:cNvPicPr>
          <p:nvPr/>
        </p:nvPicPr>
        <p:blipFill rotWithShape="1">
          <a:blip r:embed="rId2"/>
          <a:srcRect l="35093" t="10641" r="35610" b="8602"/>
          <a:stretch/>
        </p:blipFill>
        <p:spPr>
          <a:xfrm>
            <a:off x="6924929" y="3214839"/>
            <a:ext cx="1307721" cy="2027620"/>
          </a:xfrm>
          <a:prstGeom prst="rect">
            <a:avLst/>
          </a:prstGeom>
        </p:spPr>
      </p:pic>
      <p:pic>
        <p:nvPicPr>
          <p:cNvPr id="14" name="Picture 13"/>
          <p:cNvPicPr>
            <a:picLocks noChangeAspect="1"/>
          </p:cNvPicPr>
          <p:nvPr/>
        </p:nvPicPr>
        <p:blipFill rotWithShape="1">
          <a:blip r:embed="rId2"/>
          <a:srcRect l="35093" t="10641" r="35610" b="8602"/>
          <a:stretch/>
        </p:blipFill>
        <p:spPr>
          <a:xfrm>
            <a:off x="8227389" y="3214839"/>
            <a:ext cx="1307721" cy="2027620"/>
          </a:xfrm>
          <a:prstGeom prst="rect">
            <a:avLst/>
          </a:prstGeom>
        </p:spPr>
      </p:pic>
      <p:pic>
        <p:nvPicPr>
          <p:cNvPr id="15" name="Picture 14"/>
          <p:cNvPicPr>
            <a:picLocks noChangeAspect="1"/>
          </p:cNvPicPr>
          <p:nvPr/>
        </p:nvPicPr>
        <p:blipFill rotWithShape="1">
          <a:blip r:embed="rId2"/>
          <a:srcRect l="35093" t="10641" r="35610" b="8602"/>
          <a:stretch/>
        </p:blipFill>
        <p:spPr>
          <a:xfrm>
            <a:off x="9540372" y="3214839"/>
            <a:ext cx="1307721" cy="2027620"/>
          </a:xfrm>
          <a:prstGeom prst="rect">
            <a:avLst/>
          </a:prstGeom>
        </p:spPr>
      </p:pic>
      <p:sp>
        <p:nvSpPr>
          <p:cNvPr id="16" name="Rectangle 15"/>
          <p:cNvSpPr/>
          <p:nvPr/>
        </p:nvSpPr>
        <p:spPr>
          <a:xfrm>
            <a:off x="9535109" y="3994484"/>
            <a:ext cx="1446417" cy="1247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4" name="TextBox 23"/>
          <p:cNvSpPr txBox="1"/>
          <p:nvPr/>
        </p:nvSpPr>
        <p:spPr>
          <a:xfrm>
            <a:off x="9578213" y="4023338"/>
            <a:ext cx="1360208" cy="1169551"/>
          </a:xfrm>
          <a:prstGeom prst="rect">
            <a:avLst/>
          </a:prstGeom>
          <a:noFill/>
        </p:spPr>
        <p:txBody>
          <a:bodyPr wrap="square" rtlCol="0">
            <a:spAutoFit/>
          </a:bodyPr>
          <a:lstStyle/>
          <a:p>
            <a:r>
              <a:rPr lang="en-AU" sz="1400" b="1" dirty="0"/>
              <a:t>Approx. 130,000 jobs in Geelong Region in the year 2020</a:t>
            </a:r>
          </a:p>
        </p:txBody>
      </p:sp>
    </p:spTree>
    <p:extLst>
      <p:ext uri="{BB962C8B-B14F-4D97-AF65-F5344CB8AC3E}">
        <p14:creationId xmlns:p14="http://schemas.microsoft.com/office/powerpoint/2010/main" val="3274591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919" y="872837"/>
            <a:ext cx="2947482" cy="4634346"/>
          </a:xfrm>
        </p:spPr>
        <p:txBody>
          <a:bodyPr/>
          <a:lstStyle/>
          <a:p>
            <a:r>
              <a:rPr lang="en-AU" dirty="0"/>
              <a:t>Strategic Foresight</a:t>
            </a:r>
          </a:p>
        </p:txBody>
      </p:sp>
      <p:sp>
        <p:nvSpPr>
          <p:cNvPr id="3" name="TextBox 2"/>
          <p:cNvSpPr txBox="1"/>
          <p:nvPr/>
        </p:nvSpPr>
        <p:spPr>
          <a:xfrm>
            <a:off x="3577398" y="766224"/>
            <a:ext cx="4669002" cy="4370427"/>
          </a:xfrm>
          <a:prstGeom prst="rect">
            <a:avLst/>
          </a:prstGeom>
          <a:noFill/>
        </p:spPr>
        <p:txBody>
          <a:bodyPr wrap="square" rtlCol="0">
            <a:spAutoFit/>
          </a:bodyPr>
          <a:lstStyle/>
          <a:p>
            <a:r>
              <a:rPr lang="en-AU" sz="3600" dirty="0">
                <a:latin typeface="Calibri" panose="020F0502020204030204" pitchFamily="34" charset="0"/>
              </a:rPr>
              <a:t>Planning for the future</a:t>
            </a:r>
            <a:endParaRPr lang="en-AU" dirty="0">
              <a:latin typeface="Calibri" panose="020F0502020204030204" pitchFamily="34" charset="0"/>
            </a:endParaRPr>
          </a:p>
          <a:p>
            <a:endParaRPr lang="en-AU" dirty="0">
              <a:latin typeface="Calibri" panose="020F0502020204030204" pitchFamily="34" charset="0"/>
            </a:endParaRPr>
          </a:p>
          <a:p>
            <a:r>
              <a:rPr lang="en-AU" dirty="0">
                <a:latin typeface="Calibri" panose="020F0502020204030204" pitchFamily="34" charset="0"/>
              </a:rPr>
              <a:t>Creating environments through which possible futures can be created</a:t>
            </a:r>
          </a:p>
          <a:p>
            <a:endParaRPr lang="en-AU" dirty="0">
              <a:latin typeface="Calibri" panose="020F0502020204030204" pitchFamily="34" charset="0"/>
            </a:endParaRPr>
          </a:p>
          <a:p>
            <a:r>
              <a:rPr lang="en-AU" sz="1400" dirty="0">
                <a:solidFill>
                  <a:schemeClr val="bg1">
                    <a:lumMod val="50000"/>
                  </a:schemeClr>
                </a:solidFill>
                <a:latin typeface="Calibri" panose="020F0502020204030204" pitchFamily="34" charset="0"/>
              </a:rPr>
              <a:t>…rather than … </a:t>
            </a:r>
          </a:p>
          <a:p>
            <a:endParaRPr lang="en-AU" sz="1400" dirty="0">
              <a:solidFill>
                <a:schemeClr val="bg1">
                  <a:lumMod val="50000"/>
                </a:schemeClr>
              </a:solidFill>
              <a:latin typeface="Calibri" panose="020F0502020204030204" pitchFamily="34" charset="0"/>
            </a:endParaRPr>
          </a:p>
          <a:p>
            <a:r>
              <a:rPr lang="en-AU" sz="1400" dirty="0">
                <a:solidFill>
                  <a:schemeClr val="bg1">
                    <a:lumMod val="50000"/>
                  </a:schemeClr>
                </a:solidFill>
                <a:latin typeface="Calibri" panose="020F0502020204030204" pitchFamily="34" charset="0"/>
              </a:rPr>
              <a:t>‘inheriting’ a future based on assumptions about the present and past</a:t>
            </a:r>
          </a:p>
          <a:p>
            <a:endParaRPr lang="en-AU" dirty="0">
              <a:latin typeface="Calibri" panose="020F0502020204030204" pitchFamily="34" charset="0"/>
            </a:endParaRPr>
          </a:p>
          <a:p>
            <a:endParaRPr lang="en-AU" dirty="0">
              <a:latin typeface="Calibri" panose="020F0502020204030204" pitchFamily="34" charset="0"/>
            </a:endParaRPr>
          </a:p>
          <a:p>
            <a:r>
              <a:rPr lang="en-AU" dirty="0">
                <a:latin typeface="Calibri" panose="020F0502020204030204" pitchFamily="34" charset="0"/>
              </a:rPr>
              <a:t>‘Sense and respond’</a:t>
            </a:r>
          </a:p>
          <a:p>
            <a:endParaRPr lang="en-AU" dirty="0">
              <a:latin typeface="Calibri" panose="020F0502020204030204" pitchFamily="34" charset="0"/>
            </a:endParaRPr>
          </a:p>
          <a:p>
            <a:r>
              <a:rPr lang="en-AU" sz="1400" dirty="0">
                <a:solidFill>
                  <a:schemeClr val="bg1">
                    <a:lumMod val="50000"/>
                  </a:schemeClr>
                </a:solidFill>
                <a:latin typeface="Calibri" panose="020F0502020204030204" pitchFamily="34" charset="0"/>
              </a:rPr>
              <a:t>…rather than …</a:t>
            </a:r>
          </a:p>
          <a:p>
            <a:endParaRPr lang="en-AU" sz="1400" dirty="0">
              <a:solidFill>
                <a:schemeClr val="bg1">
                  <a:lumMod val="50000"/>
                </a:schemeClr>
              </a:solidFill>
              <a:latin typeface="Calibri" panose="020F0502020204030204" pitchFamily="34" charset="0"/>
            </a:endParaRPr>
          </a:p>
          <a:p>
            <a:r>
              <a:rPr lang="en-AU" sz="1400" dirty="0">
                <a:solidFill>
                  <a:schemeClr val="bg1">
                    <a:lumMod val="50000"/>
                  </a:schemeClr>
                </a:solidFill>
                <a:latin typeface="Calibri" panose="020F0502020204030204" pitchFamily="34" charset="0"/>
              </a:rPr>
              <a:t>‘Predict and control’</a:t>
            </a:r>
          </a:p>
        </p:txBody>
      </p:sp>
      <p:grpSp>
        <p:nvGrpSpPr>
          <p:cNvPr id="7" name="Group 6"/>
          <p:cNvGrpSpPr/>
          <p:nvPr/>
        </p:nvGrpSpPr>
        <p:grpSpPr>
          <a:xfrm>
            <a:off x="8623398" y="75932"/>
            <a:ext cx="3489212" cy="6782068"/>
            <a:chOff x="8581356" y="75932"/>
            <a:chExt cx="3489212" cy="6782068"/>
          </a:xfrm>
        </p:grpSpPr>
        <p:pic>
          <p:nvPicPr>
            <p:cNvPr id="1026" name="Picture 2" descr="http://4.bp.blogspot.com/-2dxudJhZhm8/TiChUGUJ05I/AAAAAAAAD2I/YEEOHCP5hz4/s1600/Pyrmont+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1356" y="75932"/>
              <a:ext cx="3489211" cy="2238080"/>
            </a:xfrm>
            <a:prstGeom prst="rect">
              <a:avLst/>
            </a:prstGeom>
            <a:noFill/>
            <a:ln w="57150">
              <a:solidFill>
                <a:schemeClr val="bg1"/>
              </a:solidFill>
            </a:ln>
            <a:extLst>
              <a:ext uri="{909E8E84-426E-40DD-AFC4-6F175D3DCCD1}">
                <a14:hiddenFill xmlns:a14="http://schemas.microsoft.com/office/drawing/2010/main">
                  <a:solidFill>
                    <a:srgbClr val="FFFFFF"/>
                  </a:solidFill>
                </a14:hiddenFill>
              </a:ext>
            </a:extLst>
          </p:spPr>
        </p:pic>
        <p:pic>
          <p:nvPicPr>
            <p:cNvPr id="5" name="Picture 6" descr="https://upload.wikimedia.org/wikipedia/commons/2/24/London_Bus_using_hybrid_technology_-LX58DDN_-route_24-6Dec2009.jpg"/>
            <p:cNvPicPr>
              <a:picLocks noChangeAspect="1" noChangeArrowheads="1"/>
            </p:cNvPicPr>
            <p:nvPr/>
          </p:nvPicPr>
          <p:blipFill rotWithShape="1">
            <a:blip r:embed="rId4">
              <a:extLst>
                <a:ext uri="{28A0092B-C50C-407E-A947-70E740481C1C}">
                  <a14:useLocalDpi xmlns:a14="http://schemas.microsoft.com/office/drawing/2010/main" val="0"/>
                </a:ext>
              </a:extLst>
            </a:blip>
            <a:srcRect l="4343" b="20110"/>
            <a:stretch/>
          </p:blipFill>
          <p:spPr bwMode="auto">
            <a:xfrm>
              <a:off x="8581356" y="2299260"/>
              <a:ext cx="3489212" cy="2104574"/>
            </a:xfrm>
            <a:prstGeom prst="rect">
              <a:avLst/>
            </a:prstGeom>
            <a:noFill/>
            <a:ln w="57150">
              <a:solidFill>
                <a:schemeClr val="bg1"/>
              </a:solidFill>
            </a:ln>
            <a:extLst>
              <a:ext uri="{909E8E84-426E-40DD-AFC4-6F175D3DCCD1}">
                <a14:hiddenFill xmlns:a14="http://schemas.microsoft.com/office/drawing/2010/main">
                  <a:solidFill>
                    <a:srgbClr val="FFFFFF"/>
                  </a:solidFill>
                </a14:hiddenFill>
              </a:ext>
            </a:extLst>
          </p:spPr>
        </p:pic>
        <p:pic>
          <p:nvPicPr>
            <p:cNvPr id="6" name="Picture 8" descr="http://www.theartsdesk.com/sites/default/files/images/stories/TV/adam_sweeting/london-traffic.jpg"/>
            <p:cNvPicPr>
              <a:picLocks noChangeAspect="1" noChangeArrowheads="1"/>
            </p:cNvPicPr>
            <p:nvPr/>
          </p:nvPicPr>
          <p:blipFill rotWithShape="1">
            <a:blip r:embed="rId5">
              <a:extLst>
                <a:ext uri="{28A0092B-C50C-407E-A947-70E740481C1C}">
                  <a14:useLocalDpi xmlns:a14="http://schemas.microsoft.com/office/drawing/2010/main" val="0"/>
                </a:ext>
              </a:extLst>
            </a:blip>
            <a:srcRect l="4074" r="12991"/>
            <a:stretch/>
          </p:blipFill>
          <p:spPr bwMode="auto">
            <a:xfrm>
              <a:off x="8581356" y="4403834"/>
              <a:ext cx="3489212" cy="2454166"/>
            </a:xfrm>
            <a:prstGeom prst="rect">
              <a:avLst/>
            </a:prstGeom>
            <a:noFill/>
            <a:ln w="57150">
              <a:solidFill>
                <a:schemeClr val="bg1"/>
              </a:solidFill>
            </a:ln>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12154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35093" t="10641" r="35610" b="8602"/>
          <a:stretch/>
        </p:blipFill>
        <p:spPr>
          <a:xfrm>
            <a:off x="1694046" y="1187219"/>
            <a:ext cx="1307721" cy="2027620"/>
          </a:xfrm>
          <a:prstGeom prst="rect">
            <a:avLst/>
          </a:prstGeom>
        </p:spPr>
      </p:pic>
      <p:pic>
        <p:nvPicPr>
          <p:cNvPr id="3" name="Picture 2"/>
          <p:cNvPicPr>
            <a:picLocks noChangeAspect="1"/>
          </p:cNvPicPr>
          <p:nvPr/>
        </p:nvPicPr>
        <p:blipFill rotWithShape="1">
          <a:blip r:embed="rId3"/>
          <a:srcRect l="35093" t="10641" r="35610" b="8602"/>
          <a:stretch/>
        </p:blipFill>
        <p:spPr>
          <a:xfrm>
            <a:off x="3001767" y="1187219"/>
            <a:ext cx="1307721" cy="2027620"/>
          </a:xfrm>
          <a:prstGeom prst="rect">
            <a:avLst/>
          </a:prstGeom>
        </p:spPr>
      </p:pic>
      <p:pic>
        <p:nvPicPr>
          <p:cNvPr id="4" name="Picture 3"/>
          <p:cNvPicPr>
            <a:picLocks noChangeAspect="1"/>
          </p:cNvPicPr>
          <p:nvPr/>
        </p:nvPicPr>
        <p:blipFill rotWithShape="1">
          <a:blip r:embed="rId3"/>
          <a:srcRect l="35093" t="10641" r="35610" b="8602"/>
          <a:stretch/>
        </p:blipFill>
        <p:spPr>
          <a:xfrm>
            <a:off x="4309488" y="1187219"/>
            <a:ext cx="1307721" cy="2027620"/>
          </a:xfrm>
          <a:prstGeom prst="rect">
            <a:avLst/>
          </a:prstGeom>
        </p:spPr>
      </p:pic>
      <p:pic>
        <p:nvPicPr>
          <p:cNvPr id="5" name="Picture 4"/>
          <p:cNvPicPr>
            <a:picLocks noChangeAspect="1"/>
          </p:cNvPicPr>
          <p:nvPr/>
        </p:nvPicPr>
        <p:blipFill rotWithShape="1">
          <a:blip r:embed="rId3"/>
          <a:srcRect l="35093" t="10641" r="35610" b="8602"/>
          <a:stretch/>
        </p:blipFill>
        <p:spPr>
          <a:xfrm>
            <a:off x="5617209" y="1187219"/>
            <a:ext cx="1307721" cy="2027620"/>
          </a:xfrm>
          <a:prstGeom prst="rect">
            <a:avLst/>
          </a:prstGeom>
        </p:spPr>
      </p:pic>
      <p:pic>
        <p:nvPicPr>
          <p:cNvPr id="6" name="Picture 5"/>
          <p:cNvPicPr>
            <a:picLocks noChangeAspect="1"/>
          </p:cNvPicPr>
          <p:nvPr/>
        </p:nvPicPr>
        <p:blipFill rotWithShape="1">
          <a:blip r:embed="rId3"/>
          <a:srcRect l="35093" t="10641" r="35610" b="8602"/>
          <a:stretch/>
        </p:blipFill>
        <p:spPr>
          <a:xfrm>
            <a:off x="6924930" y="1187219"/>
            <a:ext cx="1307721" cy="2027620"/>
          </a:xfrm>
          <a:prstGeom prst="rect">
            <a:avLst/>
          </a:prstGeom>
        </p:spPr>
      </p:pic>
      <p:pic>
        <p:nvPicPr>
          <p:cNvPr id="7" name="Picture 6"/>
          <p:cNvPicPr>
            <a:picLocks noChangeAspect="1"/>
          </p:cNvPicPr>
          <p:nvPr/>
        </p:nvPicPr>
        <p:blipFill rotWithShape="1">
          <a:blip r:embed="rId3"/>
          <a:srcRect l="35093" t="10641" r="35610" b="8602"/>
          <a:stretch/>
        </p:blipFill>
        <p:spPr>
          <a:xfrm>
            <a:off x="8232651" y="1187219"/>
            <a:ext cx="1307721" cy="2027620"/>
          </a:xfrm>
          <a:prstGeom prst="rect">
            <a:avLst/>
          </a:prstGeom>
        </p:spPr>
      </p:pic>
      <p:pic>
        <p:nvPicPr>
          <p:cNvPr id="8" name="Picture 7"/>
          <p:cNvPicPr>
            <a:picLocks noChangeAspect="1"/>
          </p:cNvPicPr>
          <p:nvPr/>
        </p:nvPicPr>
        <p:blipFill rotWithShape="1">
          <a:blip r:embed="rId3"/>
          <a:srcRect l="35093" t="10641" r="35610" b="8602"/>
          <a:stretch/>
        </p:blipFill>
        <p:spPr>
          <a:xfrm>
            <a:off x="9540372" y="1187219"/>
            <a:ext cx="1307721" cy="2027620"/>
          </a:xfrm>
          <a:prstGeom prst="rect">
            <a:avLst/>
          </a:prstGeom>
        </p:spPr>
      </p:pic>
      <p:pic>
        <p:nvPicPr>
          <p:cNvPr id="9" name="Picture 8"/>
          <p:cNvPicPr>
            <a:picLocks noChangeAspect="1"/>
          </p:cNvPicPr>
          <p:nvPr/>
        </p:nvPicPr>
        <p:blipFill rotWithShape="1">
          <a:blip r:embed="rId3"/>
          <a:srcRect l="35093" t="10641" r="35610" b="8602"/>
          <a:stretch/>
        </p:blipFill>
        <p:spPr>
          <a:xfrm>
            <a:off x="1694046" y="3214839"/>
            <a:ext cx="1307721" cy="2027620"/>
          </a:xfrm>
          <a:prstGeom prst="rect">
            <a:avLst/>
          </a:prstGeom>
        </p:spPr>
      </p:pic>
      <p:pic>
        <p:nvPicPr>
          <p:cNvPr id="10" name="Picture 9"/>
          <p:cNvPicPr>
            <a:picLocks noChangeAspect="1"/>
          </p:cNvPicPr>
          <p:nvPr/>
        </p:nvPicPr>
        <p:blipFill rotWithShape="1">
          <a:blip r:embed="rId3"/>
          <a:srcRect l="35093" t="10641" r="35610" b="8602"/>
          <a:stretch/>
        </p:blipFill>
        <p:spPr>
          <a:xfrm>
            <a:off x="5617209" y="3214839"/>
            <a:ext cx="1307721" cy="2027620"/>
          </a:xfrm>
          <a:prstGeom prst="rect">
            <a:avLst/>
          </a:prstGeom>
        </p:spPr>
      </p:pic>
      <p:pic>
        <p:nvPicPr>
          <p:cNvPr id="11" name="Picture 10"/>
          <p:cNvPicPr>
            <a:picLocks noChangeAspect="1"/>
          </p:cNvPicPr>
          <p:nvPr/>
        </p:nvPicPr>
        <p:blipFill rotWithShape="1">
          <a:blip r:embed="rId3"/>
          <a:srcRect l="35093" t="10641" r="35610" b="8602"/>
          <a:stretch/>
        </p:blipFill>
        <p:spPr>
          <a:xfrm>
            <a:off x="3001767" y="3214839"/>
            <a:ext cx="1307721" cy="2027620"/>
          </a:xfrm>
          <a:prstGeom prst="rect">
            <a:avLst/>
          </a:prstGeom>
        </p:spPr>
      </p:pic>
      <p:pic>
        <p:nvPicPr>
          <p:cNvPr id="12" name="Picture 11"/>
          <p:cNvPicPr>
            <a:picLocks noChangeAspect="1"/>
          </p:cNvPicPr>
          <p:nvPr/>
        </p:nvPicPr>
        <p:blipFill rotWithShape="1">
          <a:blip r:embed="rId3"/>
          <a:srcRect l="35093" t="10641" r="35610" b="8602"/>
          <a:stretch/>
        </p:blipFill>
        <p:spPr>
          <a:xfrm>
            <a:off x="4319666" y="3214839"/>
            <a:ext cx="1307721" cy="2027620"/>
          </a:xfrm>
          <a:prstGeom prst="rect">
            <a:avLst/>
          </a:prstGeom>
        </p:spPr>
      </p:pic>
      <p:pic>
        <p:nvPicPr>
          <p:cNvPr id="13" name="Picture 12"/>
          <p:cNvPicPr>
            <a:picLocks noChangeAspect="1"/>
          </p:cNvPicPr>
          <p:nvPr/>
        </p:nvPicPr>
        <p:blipFill rotWithShape="1">
          <a:blip r:embed="rId3"/>
          <a:srcRect l="35093" t="10641" r="35610" b="8602"/>
          <a:stretch/>
        </p:blipFill>
        <p:spPr>
          <a:xfrm>
            <a:off x="6924929" y="3214839"/>
            <a:ext cx="1307721" cy="2027620"/>
          </a:xfrm>
          <a:prstGeom prst="rect">
            <a:avLst/>
          </a:prstGeom>
        </p:spPr>
      </p:pic>
      <p:pic>
        <p:nvPicPr>
          <p:cNvPr id="14" name="Picture 13"/>
          <p:cNvPicPr>
            <a:picLocks noChangeAspect="1"/>
          </p:cNvPicPr>
          <p:nvPr/>
        </p:nvPicPr>
        <p:blipFill rotWithShape="1">
          <a:blip r:embed="rId3"/>
          <a:srcRect l="35093" t="10641" r="35610" b="8602"/>
          <a:stretch/>
        </p:blipFill>
        <p:spPr>
          <a:xfrm>
            <a:off x="8227389" y="3214839"/>
            <a:ext cx="1307721" cy="2027620"/>
          </a:xfrm>
          <a:prstGeom prst="rect">
            <a:avLst/>
          </a:prstGeom>
        </p:spPr>
      </p:pic>
      <p:pic>
        <p:nvPicPr>
          <p:cNvPr id="15" name="Picture 14"/>
          <p:cNvPicPr>
            <a:picLocks noChangeAspect="1"/>
          </p:cNvPicPr>
          <p:nvPr/>
        </p:nvPicPr>
        <p:blipFill rotWithShape="1">
          <a:blip r:embed="rId3"/>
          <a:srcRect l="35093" t="10641" r="35610" b="8602"/>
          <a:stretch/>
        </p:blipFill>
        <p:spPr>
          <a:xfrm>
            <a:off x="9540372" y="3214839"/>
            <a:ext cx="1307721" cy="2027620"/>
          </a:xfrm>
          <a:prstGeom prst="rect">
            <a:avLst/>
          </a:prstGeom>
        </p:spPr>
      </p:pic>
      <p:sp>
        <p:nvSpPr>
          <p:cNvPr id="16" name="Rectangle 15"/>
          <p:cNvSpPr/>
          <p:nvPr/>
        </p:nvSpPr>
        <p:spPr>
          <a:xfrm>
            <a:off x="9535109" y="3994484"/>
            <a:ext cx="1446417" cy="1247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7" name="TextBox 16"/>
          <p:cNvSpPr txBox="1"/>
          <p:nvPr/>
        </p:nvSpPr>
        <p:spPr>
          <a:xfrm>
            <a:off x="9578213" y="4023338"/>
            <a:ext cx="1360208" cy="1169551"/>
          </a:xfrm>
          <a:prstGeom prst="rect">
            <a:avLst/>
          </a:prstGeom>
          <a:noFill/>
        </p:spPr>
        <p:txBody>
          <a:bodyPr wrap="square" rtlCol="0">
            <a:spAutoFit/>
          </a:bodyPr>
          <a:lstStyle/>
          <a:p>
            <a:r>
              <a:rPr lang="en-AU" sz="1400" b="1" dirty="0"/>
              <a:t>Approx. 130,000 jobs in Geelong Region in the year 2020</a:t>
            </a:r>
          </a:p>
        </p:txBody>
      </p:sp>
      <p:grpSp>
        <p:nvGrpSpPr>
          <p:cNvPr id="27" name="Group 26"/>
          <p:cNvGrpSpPr/>
          <p:nvPr/>
        </p:nvGrpSpPr>
        <p:grpSpPr>
          <a:xfrm>
            <a:off x="1642029" y="370321"/>
            <a:ext cx="3974162" cy="2844518"/>
            <a:chOff x="1642029" y="370321"/>
            <a:chExt cx="3974162" cy="2844518"/>
          </a:xfrm>
        </p:grpSpPr>
        <p:sp>
          <p:nvSpPr>
            <p:cNvPr id="19" name="TextBox 18"/>
            <p:cNvSpPr txBox="1"/>
            <p:nvPr/>
          </p:nvSpPr>
          <p:spPr>
            <a:xfrm>
              <a:off x="1642029" y="370321"/>
              <a:ext cx="3256666" cy="815608"/>
            </a:xfrm>
            <a:prstGeom prst="rect">
              <a:avLst/>
            </a:prstGeom>
            <a:noFill/>
          </p:spPr>
          <p:txBody>
            <a:bodyPr wrap="square" rtlCol="0">
              <a:spAutoFit/>
            </a:bodyPr>
            <a:lstStyle/>
            <a:p>
              <a:pPr algn="ctr"/>
              <a:r>
                <a:rPr lang="en-AU" b="1" dirty="0">
                  <a:solidFill>
                    <a:schemeClr val="accent4"/>
                  </a:solidFill>
                </a:rPr>
                <a:t>23,000 </a:t>
              </a:r>
            </a:p>
            <a:p>
              <a:pPr algn="ctr"/>
              <a:r>
                <a:rPr lang="en-AU" b="1" dirty="0">
                  <a:solidFill>
                    <a:schemeClr val="accent4"/>
                  </a:solidFill>
                </a:rPr>
                <a:t>in Health and Social Assistance</a:t>
              </a:r>
            </a:p>
            <a:p>
              <a:pPr algn="ctr"/>
              <a:r>
                <a:rPr lang="en-AU" sz="1100" dirty="0">
                  <a:solidFill>
                    <a:schemeClr val="accent4"/>
                  </a:solidFill>
                </a:rPr>
                <a:t>17% of total (compared to 13% in Victoria)</a:t>
              </a:r>
            </a:p>
          </p:txBody>
        </p:sp>
        <p:grpSp>
          <p:nvGrpSpPr>
            <p:cNvPr id="24" name="Group 23"/>
            <p:cNvGrpSpPr/>
            <p:nvPr/>
          </p:nvGrpSpPr>
          <p:grpSpPr>
            <a:xfrm>
              <a:off x="1688784" y="1187219"/>
              <a:ext cx="3927407" cy="2027620"/>
              <a:chOff x="1688784" y="1187219"/>
              <a:chExt cx="3927407" cy="2027620"/>
            </a:xfrm>
          </p:grpSpPr>
          <p:sp>
            <p:nvSpPr>
              <p:cNvPr id="18" name="Rectangle 17"/>
              <p:cNvSpPr/>
              <p:nvPr/>
            </p:nvSpPr>
            <p:spPr>
              <a:xfrm>
                <a:off x="1688784" y="1187219"/>
                <a:ext cx="2625966" cy="2027620"/>
              </a:xfrm>
              <a:prstGeom prst="rect">
                <a:avLst/>
              </a:prstGeom>
              <a:solidFill>
                <a:schemeClr val="accent4">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Rectangle 19"/>
              <p:cNvSpPr/>
              <p:nvPr/>
            </p:nvSpPr>
            <p:spPr>
              <a:xfrm>
                <a:off x="4314863" y="2567449"/>
                <a:ext cx="1301328" cy="647179"/>
              </a:xfrm>
              <a:prstGeom prst="rect">
                <a:avLst/>
              </a:prstGeom>
              <a:solidFill>
                <a:schemeClr val="accent4">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grpSp>
        <p:nvGrpSpPr>
          <p:cNvPr id="26" name="Group 25"/>
          <p:cNvGrpSpPr/>
          <p:nvPr/>
        </p:nvGrpSpPr>
        <p:grpSpPr>
          <a:xfrm>
            <a:off x="4309020" y="471749"/>
            <a:ext cx="2613461" cy="2335557"/>
            <a:chOff x="4309488" y="510111"/>
            <a:chExt cx="2613461" cy="2335557"/>
          </a:xfrm>
        </p:grpSpPr>
        <p:grpSp>
          <p:nvGrpSpPr>
            <p:cNvPr id="25" name="Group 24"/>
            <p:cNvGrpSpPr/>
            <p:nvPr/>
          </p:nvGrpSpPr>
          <p:grpSpPr>
            <a:xfrm>
              <a:off x="4311864" y="1229869"/>
              <a:ext cx="2611085" cy="1615799"/>
              <a:chOff x="4311864" y="1229869"/>
              <a:chExt cx="2611085" cy="1615799"/>
            </a:xfrm>
          </p:grpSpPr>
          <p:sp>
            <p:nvSpPr>
              <p:cNvPr id="21" name="Rectangle 20"/>
              <p:cNvSpPr/>
              <p:nvPr/>
            </p:nvSpPr>
            <p:spPr>
              <a:xfrm>
                <a:off x="5615228" y="1229869"/>
                <a:ext cx="1307721" cy="1615799"/>
              </a:xfrm>
              <a:prstGeom prst="rect">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Rectangle 21"/>
              <p:cNvSpPr/>
              <p:nvPr/>
            </p:nvSpPr>
            <p:spPr>
              <a:xfrm>
                <a:off x="4311864" y="1230782"/>
                <a:ext cx="1303152" cy="1375029"/>
              </a:xfrm>
              <a:prstGeom prst="rect">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23" name="TextBox 22"/>
            <p:cNvSpPr txBox="1"/>
            <p:nvPr/>
          </p:nvSpPr>
          <p:spPr>
            <a:xfrm>
              <a:off x="4309488" y="510111"/>
              <a:ext cx="2469931" cy="746358"/>
            </a:xfrm>
            <a:prstGeom prst="rect">
              <a:avLst/>
            </a:prstGeom>
            <a:noFill/>
          </p:spPr>
          <p:txBody>
            <a:bodyPr wrap="square" rtlCol="0">
              <a:spAutoFit/>
            </a:bodyPr>
            <a:lstStyle/>
            <a:p>
              <a:pPr algn="ctr"/>
              <a:r>
                <a:rPr lang="en-AU" sz="1600" b="1" dirty="0">
                  <a:solidFill>
                    <a:schemeClr val="accent6"/>
                  </a:solidFill>
                </a:rPr>
                <a:t>15,000 </a:t>
              </a:r>
            </a:p>
            <a:p>
              <a:pPr algn="ctr"/>
              <a:r>
                <a:rPr lang="en-AU" sz="1600" b="1" dirty="0">
                  <a:solidFill>
                    <a:schemeClr val="accent6"/>
                  </a:solidFill>
                </a:rPr>
                <a:t>in Retail</a:t>
              </a:r>
            </a:p>
            <a:p>
              <a:pPr algn="ctr"/>
              <a:r>
                <a:rPr lang="en-AU" sz="1050" dirty="0">
                  <a:solidFill>
                    <a:schemeClr val="accent6"/>
                  </a:solidFill>
                </a:rPr>
                <a:t>11% of total</a:t>
              </a:r>
            </a:p>
          </p:txBody>
        </p:sp>
      </p:grpSp>
      <p:grpSp>
        <p:nvGrpSpPr>
          <p:cNvPr id="46" name="Group 45"/>
          <p:cNvGrpSpPr/>
          <p:nvPr/>
        </p:nvGrpSpPr>
        <p:grpSpPr>
          <a:xfrm>
            <a:off x="6929847" y="488272"/>
            <a:ext cx="2611032" cy="2297459"/>
            <a:chOff x="6929847" y="488272"/>
            <a:chExt cx="2611032" cy="2297459"/>
          </a:xfrm>
        </p:grpSpPr>
        <p:sp>
          <p:nvSpPr>
            <p:cNvPr id="28" name="Rectangle 27"/>
            <p:cNvSpPr/>
            <p:nvPr/>
          </p:nvSpPr>
          <p:spPr>
            <a:xfrm>
              <a:off x="6929847" y="1186955"/>
              <a:ext cx="1307721" cy="1598776"/>
            </a:xfrm>
            <a:prstGeom prst="rect">
              <a:avLst/>
            </a:prstGeom>
            <a:solidFill>
              <a:schemeClr val="accent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Rectangle 28"/>
            <p:cNvSpPr/>
            <p:nvPr/>
          </p:nvSpPr>
          <p:spPr>
            <a:xfrm>
              <a:off x="8233158" y="1187218"/>
              <a:ext cx="1307721" cy="1364595"/>
            </a:xfrm>
            <a:prstGeom prst="rect">
              <a:avLst/>
            </a:prstGeom>
            <a:solidFill>
              <a:schemeClr val="accent2">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3" name="TextBox 32"/>
            <p:cNvSpPr txBox="1"/>
            <p:nvPr/>
          </p:nvSpPr>
          <p:spPr>
            <a:xfrm>
              <a:off x="7060262" y="488272"/>
              <a:ext cx="2469931" cy="746358"/>
            </a:xfrm>
            <a:prstGeom prst="rect">
              <a:avLst/>
            </a:prstGeom>
            <a:noFill/>
          </p:spPr>
          <p:txBody>
            <a:bodyPr wrap="square" rtlCol="0">
              <a:spAutoFit/>
            </a:bodyPr>
            <a:lstStyle/>
            <a:p>
              <a:pPr algn="ctr"/>
              <a:r>
                <a:rPr lang="en-AU" sz="1600" b="1" dirty="0">
                  <a:solidFill>
                    <a:schemeClr val="accent2"/>
                  </a:solidFill>
                </a:rPr>
                <a:t>15,000 </a:t>
              </a:r>
            </a:p>
            <a:p>
              <a:pPr algn="ctr"/>
              <a:r>
                <a:rPr lang="en-AU" sz="1600" b="1" dirty="0">
                  <a:solidFill>
                    <a:schemeClr val="accent2"/>
                  </a:solidFill>
                </a:rPr>
                <a:t>in Construction</a:t>
              </a:r>
            </a:p>
            <a:p>
              <a:pPr algn="ctr"/>
              <a:r>
                <a:rPr lang="en-AU" sz="1050" dirty="0">
                  <a:solidFill>
                    <a:schemeClr val="accent2"/>
                  </a:solidFill>
                </a:rPr>
                <a:t>11% of total (compared to 9% in Victoria)</a:t>
              </a:r>
            </a:p>
          </p:txBody>
        </p:sp>
      </p:grpSp>
      <p:grpSp>
        <p:nvGrpSpPr>
          <p:cNvPr id="47" name="Group 46"/>
          <p:cNvGrpSpPr/>
          <p:nvPr/>
        </p:nvGrpSpPr>
        <p:grpSpPr>
          <a:xfrm>
            <a:off x="8237007" y="471749"/>
            <a:ext cx="3479269" cy="2689350"/>
            <a:chOff x="8237007" y="471749"/>
            <a:chExt cx="3479269" cy="2689350"/>
          </a:xfrm>
        </p:grpSpPr>
        <p:sp>
          <p:nvSpPr>
            <p:cNvPr id="30" name="TextBox 29"/>
            <p:cNvSpPr txBox="1"/>
            <p:nvPr/>
          </p:nvSpPr>
          <p:spPr>
            <a:xfrm>
              <a:off x="9246345" y="471749"/>
              <a:ext cx="2469931" cy="746358"/>
            </a:xfrm>
            <a:prstGeom prst="rect">
              <a:avLst/>
            </a:prstGeom>
            <a:noFill/>
          </p:spPr>
          <p:txBody>
            <a:bodyPr wrap="square" rtlCol="0">
              <a:spAutoFit/>
            </a:bodyPr>
            <a:lstStyle/>
            <a:p>
              <a:pPr algn="ctr"/>
              <a:r>
                <a:rPr lang="en-AU" sz="1600" b="1" dirty="0">
                  <a:solidFill>
                    <a:schemeClr val="accent5"/>
                  </a:solidFill>
                </a:rPr>
                <a:t>13,000 </a:t>
              </a:r>
            </a:p>
            <a:p>
              <a:pPr algn="ctr"/>
              <a:r>
                <a:rPr lang="en-AU" sz="1600" b="1" dirty="0">
                  <a:solidFill>
                    <a:schemeClr val="accent5"/>
                  </a:solidFill>
                </a:rPr>
                <a:t>in Education and Training</a:t>
              </a:r>
            </a:p>
            <a:p>
              <a:pPr algn="ctr"/>
              <a:r>
                <a:rPr lang="en-AU" sz="1050" dirty="0">
                  <a:solidFill>
                    <a:schemeClr val="accent5"/>
                  </a:solidFill>
                </a:rPr>
                <a:t>10% of total</a:t>
              </a:r>
            </a:p>
          </p:txBody>
        </p:sp>
        <p:sp>
          <p:nvSpPr>
            <p:cNvPr id="31" name="Rectangle 30"/>
            <p:cNvSpPr/>
            <p:nvPr/>
          </p:nvSpPr>
          <p:spPr>
            <a:xfrm>
              <a:off x="9540372" y="1186953"/>
              <a:ext cx="1307721" cy="1974145"/>
            </a:xfrm>
            <a:prstGeom prst="rect">
              <a:avLst/>
            </a:prstGeom>
            <a:solidFill>
              <a:schemeClr val="accent5">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4" name="Rectangle 33"/>
            <p:cNvSpPr/>
            <p:nvPr/>
          </p:nvSpPr>
          <p:spPr>
            <a:xfrm>
              <a:off x="8237007" y="2545085"/>
              <a:ext cx="1307721" cy="616014"/>
            </a:xfrm>
            <a:prstGeom prst="rect">
              <a:avLst/>
            </a:prstGeom>
            <a:solidFill>
              <a:schemeClr val="accent5">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48" name="Group 47"/>
          <p:cNvGrpSpPr/>
          <p:nvPr/>
        </p:nvGrpSpPr>
        <p:grpSpPr>
          <a:xfrm>
            <a:off x="536490" y="3217107"/>
            <a:ext cx="3780806" cy="2731371"/>
            <a:chOff x="533598" y="3233764"/>
            <a:chExt cx="3780806" cy="2731371"/>
          </a:xfrm>
        </p:grpSpPr>
        <p:grpSp>
          <p:nvGrpSpPr>
            <p:cNvPr id="37" name="Group 36"/>
            <p:cNvGrpSpPr/>
            <p:nvPr/>
          </p:nvGrpSpPr>
          <p:grpSpPr>
            <a:xfrm>
              <a:off x="1692135" y="3233764"/>
              <a:ext cx="2622269" cy="1974145"/>
              <a:chOff x="1696677" y="3222301"/>
              <a:chExt cx="2622269" cy="1974145"/>
            </a:xfrm>
            <a:solidFill>
              <a:srgbClr val="7030A0">
                <a:alpha val="25000"/>
              </a:srgbClr>
            </a:solidFill>
          </p:grpSpPr>
          <p:sp>
            <p:nvSpPr>
              <p:cNvPr id="35" name="Rectangle 34"/>
              <p:cNvSpPr/>
              <p:nvPr/>
            </p:nvSpPr>
            <p:spPr>
              <a:xfrm>
                <a:off x="1696677" y="3222301"/>
                <a:ext cx="1307721" cy="1974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6" name="Rectangle 35"/>
              <p:cNvSpPr/>
              <p:nvPr/>
            </p:nvSpPr>
            <p:spPr>
              <a:xfrm>
                <a:off x="3006309" y="5010910"/>
                <a:ext cx="1312637" cy="1841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38" name="TextBox 37"/>
            <p:cNvSpPr txBox="1"/>
            <p:nvPr/>
          </p:nvSpPr>
          <p:spPr>
            <a:xfrm>
              <a:off x="533598" y="5288027"/>
              <a:ext cx="2469931" cy="677108"/>
            </a:xfrm>
            <a:prstGeom prst="rect">
              <a:avLst/>
            </a:prstGeom>
            <a:noFill/>
          </p:spPr>
          <p:txBody>
            <a:bodyPr wrap="square" rtlCol="0">
              <a:spAutoFit/>
            </a:bodyPr>
            <a:lstStyle/>
            <a:p>
              <a:pPr algn="ctr"/>
              <a:r>
                <a:rPr lang="en-AU" sz="1400" b="1" dirty="0">
                  <a:solidFill>
                    <a:srgbClr val="7030A0"/>
                  </a:solidFill>
                </a:rPr>
                <a:t>11,000</a:t>
              </a:r>
            </a:p>
            <a:p>
              <a:pPr algn="ctr"/>
              <a:r>
                <a:rPr lang="en-AU" sz="1400" b="1" dirty="0">
                  <a:solidFill>
                    <a:srgbClr val="7030A0"/>
                  </a:solidFill>
                </a:rPr>
                <a:t>in Manufacturing</a:t>
              </a:r>
            </a:p>
            <a:p>
              <a:pPr algn="ctr"/>
              <a:r>
                <a:rPr lang="en-AU" sz="1000" dirty="0">
                  <a:solidFill>
                    <a:srgbClr val="7030A0"/>
                  </a:solidFill>
                </a:rPr>
                <a:t>8% of total (same as Victoria)</a:t>
              </a:r>
            </a:p>
          </p:txBody>
        </p:sp>
      </p:grpSp>
      <p:grpSp>
        <p:nvGrpSpPr>
          <p:cNvPr id="49" name="Group 48"/>
          <p:cNvGrpSpPr/>
          <p:nvPr/>
        </p:nvGrpSpPr>
        <p:grpSpPr>
          <a:xfrm>
            <a:off x="2428764" y="3230206"/>
            <a:ext cx="2469931" cy="2950200"/>
            <a:chOff x="2428764" y="3227626"/>
            <a:chExt cx="2469931" cy="2950200"/>
          </a:xfrm>
        </p:grpSpPr>
        <p:sp>
          <p:nvSpPr>
            <p:cNvPr id="39" name="Rectangle 38"/>
            <p:cNvSpPr/>
            <p:nvPr/>
          </p:nvSpPr>
          <p:spPr>
            <a:xfrm>
              <a:off x="3008329" y="3227626"/>
              <a:ext cx="1307721" cy="1596377"/>
            </a:xfrm>
            <a:prstGeom prst="rect">
              <a:avLst/>
            </a:prstGeom>
            <a:solidFill>
              <a:srgbClr val="00B0F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0" name="TextBox 39"/>
            <p:cNvSpPr txBox="1"/>
            <p:nvPr/>
          </p:nvSpPr>
          <p:spPr>
            <a:xfrm>
              <a:off x="2428764" y="5377607"/>
              <a:ext cx="2469931" cy="800219"/>
            </a:xfrm>
            <a:prstGeom prst="rect">
              <a:avLst/>
            </a:prstGeom>
            <a:noFill/>
          </p:spPr>
          <p:txBody>
            <a:bodyPr wrap="square" rtlCol="0">
              <a:spAutoFit/>
            </a:bodyPr>
            <a:lstStyle/>
            <a:p>
              <a:pPr algn="ctr"/>
              <a:r>
                <a:rPr lang="en-AU" sz="1200" b="1" dirty="0">
                  <a:solidFill>
                    <a:srgbClr val="00B0F0"/>
                  </a:solidFill>
                </a:rPr>
                <a:t>8,000</a:t>
              </a:r>
            </a:p>
            <a:p>
              <a:pPr algn="ctr"/>
              <a:r>
                <a:rPr lang="en-AU" sz="1200" b="1" dirty="0">
                  <a:solidFill>
                    <a:srgbClr val="00B0F0"/>
                  </a:solidFill>
                </a:rPr>
                <a:t>in Accommodation and Food Services</a:t>
              </a:r>
            </a:p>
            <a:p>
              <a:pPr algn="ctr"/>
              <a:r>
                <a:rPr lang="en-AU" sz="900" dirty="0">
                  <a:solidFill>
                    <a:srgbClr val="00B0F0"/>
                  </a:solidFill>
                </a:rPr>
                <a:t>6% of total</a:t>
              </a:r>
            </a:p>
          </p:txBody>
        </p:sp>
      </p:grpSp>
      <p:grpSp>
        <p:nvGrpSpPr>
          <p:cNvPr id="51" name="Group 50"/>
          <p:cNvGrpSpPr/>
          <p:nvPr/>
        </p:nvGrpSpPr>
        <p:grpSpPr>
          <a:xfrm>
            <a:off x="4320841" y="3956470"/>
            <a:ext cx="3924728" cy="1893655"/>
            <a:chOff x="4320966" y="3912526"/>
            <a:chExt cx="3924728" cy="1929499"/>
          </a:xfrm>
        </p:grpSpPr>
        <p:sp>
          <p:nvSpPr>
            <p:cNvPr id="44" name="Rectangle 43"/>
            <p:cNvSpPr/>
            <p:nvPr/>
          </p:nvSpPr>
          <p:spPr>
            <a:xfrm>
              <a:off x="4320966" y="3912526"/>
              <a:ext cx="3924728" cy="438940"/>
            </a:xfrm>
            <a:prstGeom prst="rect">
              <a:avLst/>
            </a:prstGeom>
            <a:solidFill>
              <a:srgbClr val="800000">
                <a:alpha val="2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5" name="TextBox 44"/>
            <p:cNvSpPr txBox="1"/>
            <p:nvPr/>
          </p:nvSpPr>
          <p:spPr>
            <a:xfrm>
              <a:off x="4549684" y="5288027"/>
              <a:ext cx="3029105" cy="553998"/>
            </a:xfrm>
            <a:prstGeom prst="rect">
              <a:avLst/>
            </a:prstGeom>
            <a:noFill/>
          </p:spPr>
          <p:txBody>
            <a:bodyPr wrap="square" rtlCol="0">
              <a:spAutoFit/>
            </a:bodyPr>
            <a:lstStyle/>
            <a:p>
              <a:pPr algn="ctr"/>
              <a:r>
                <a:rPr lang="en-AU" sz="1100" b="1" dirty="0">
                  <a:solidFill>
                    <a:srgbClr val="800000"/>
                  </a:solidFill>
                </a:rPr>
                <a:t>7,500</a:t>
              </a:r>
            </a:p>
            <a:p>
              <a:pPr algn="ctr"/>
              <a:r>
                <a:rPr lang="en-AU" sz="1100" b="1" dirty="0">
                  <a:solidFill>
                    <a:srgbClr val="800000"/>
                  </a:solidFill>
                </a:rPr>
                <a:t>In professional, scientific and technical services</a:t>
              </a:r>
            </a:p>
            <a:p>
              <a:pPr algn="ctr"/>
              <a:r>
                <a:rPr lang="en-AU" sz="800" dirty="0">
                  <a:solidFill>
                    <a:srgbClr val="800000"/>
                  </a:solidFill>
                </a:rPr>
                <a:t>5% of total (9% in Victoria)</a:t>
              </a:r>
            </a:p>
          </p:txBody>
        </p:sp>
      </p:grpSp>
      <p:grpSp>
        <p:nvGrpSpPr>
          <p:cNvPr id="54" name="Group 53"/>
          <p:cNvGrpSpPr/>
          <p:nvPr/>
        </p:nvGrpSpPr>
        <p:grpSpPr>
          <a:xfrm>
            <a:off x="7578664" y="4194573"/>
            <a:ext cx="3029105" cy="2059179"/>
            <a:chOff x="7578664" y="4194573"/>
            <a:chExt cx="3029105" cy="2059179"/>
          </a:xfrm>
        </p:grpSpPr>
        <p:sp>
          <p:nvSpPr>
            <p:cNvPr id="52" name="Rectangle 51"/>
            <p:cNvSpPr/>
            <p:nvPr/>
          </p:nvSpPr>
          <p:spPr>
            <a:xfrm>
              <a:off x="8236195" y="4194573"/>
              <a:ext cx="1322676" cy="1009778"/>
            </a:xfrm>
            <a:prstGeom prst="rect">
              <a:avLst/>
            </a:prstGeom>
            <a:solidFill>
              <a:schemeClr val="tx1">
                <a:lumMod val="95000"/>
                <a:lumOff val="5000"/>
                <a:alpha val="2470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3" name="TextBox 52"/>
            <p:cNvSpPr txBox="1"/>
            <p:nvPr/>
          </p:nvSpPr>
          <p:spPr>
            <a:xfrm>
              <a:off x="7578664" y="5699754"/>
              <a:ext cx="3029105" cy="553998"/>
            </a:xfrm>
            <a:prstGeom prst="rect">
              <a:avLst/>
            </a:prstGeom>
            <a:noFill/>
          </p:spPr>
          <p:txBody>
            <a:bodyPr wrap="square" rtlCol="0">
              <a:spAutoFit/>
            </a:bodyPr>
            <a:lstStyle/>
            <a:p>
              <a:pPr algn="ctr"/>
              <a:r>
                <a:rPr lang="en-AU" sz="1100" b="1" dirty="0"/>
                <a:t>5,000</a:t>
              </a:r>
            </a:p>
            <a:p>
              <a:pPr algn="ctr"/>
              <a:r>
                <a:rPr lang="en-AU" sz="1100" b="1" dirty="0"/>
                <a:t>In transport, postal and warehouse</a:t>
              </a:r>
            </a:p>
            <a:p>
              <a:pPr algn="ctr"/>
              <a:r>
                <a:rPr lang="en-AU" sz="800" dirty="0"/>
                <a:t>4% of total</a:t>
              </a:r>
            </a:p>
          </p:txBody>
        </p:sp>
      </p:grpSp>
      <p:grpSp>
        <p:nvGrpSpPr>
          <p:cNvPr id="61" name="Group 60"/>
          <p:cNvGrpSpPr/>
          <p:nvPr/>
        </p:nvGrpSpPr>
        <p:grpSpPr>
          <a:xfrm>
            <a:off x="7607249" y="3410709"/>
            <a:ext cx="3029105" cy="2393898"/>
            <a:chOff x="7607249" y="3410709"/>
            <a:chExt cx="3029105" cy="2393898"/>
          </a:xfrm>
        </p:grpSpPr>
        <p:sp>
          <p:nvSpPr>
            <p:cNvPr id="55" name="Rectangle 54"/>
            <p:cNvSpPr/>
            <p:nvPr/>
          </p:nvSpPr>
          <p:spPr>
            <a:xfrm>
              <a:off x="8229529" y="3410709"/>
              <a:ext cx="1322676" cy="787398"/>
            </a:xfrm>
            <a:prstGeom prst="rect">
              <a:avLst/>
            </a:prstGeom>
            <a:solidFill>
              <a:srgbClr val="92D050">
                <a:alpha val="2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6" name="TextBox 55"/>
            <p:cNvSpPr txBox="1"/>
            <p:nvPr/>
          </p:nvSpPr>
          <p:spPr>
            <a:xfrm>
              <a:off x="7607249" y="5250609"/>
              <a:ext cx="3029105" cy="553998"/>
            </a:xfrm>
            <a:prstGeom prst="rect">
              <a:avLst/>
            </a:prstGeom>
            <a:noFill/>
          </p:spPr>
          <p:txBody>
            <a:bodyPr wrap="square" rtlCol="0">
              <a:spAutoFit/>
            </a:bodyPr>
            <a:lstStyle/>
            <a:p>
              <a:pPr algn="ctr"/>
              <a:r>
                <a:rPr lang="en-AU" sz="1100" b="1" dirty="0">
                  <a:solidFill>
                    <a:schemeClr val="accent6"/>
                  </a:solidFill>
                </a:rPr>
                <a:t>4,000</a:t>
              </a:r>
            </a:p>
            <a:p>
              <a:pPr algn="ctr"/>
              <a:r>
                <a:rPr lang="en-AU" sz="1100" b="1" dirty="0">
                  <a:solidFill>
                    <a:schemeClr val="accent6"/>
                  </a:solidFill>
                </a:rPr>
                <a:t>In agriculture, forestry and fishing</a:t>
              </a:r>
            </a:p>
            <a:p>
              <a:pPr algn="ctr"/>
              <a:r>
                <a:rPr lang="en-AU" sz="800" dirty="0">
                  <a:solidFill>
                    <a:schemeClr val="accent6"/>
                  </a:solidFill>
                </a:rPr>
                <a:t>4% of total</a:t>
              </a:r>
            </a:p>
          </p:txBody>
        </p:sp>
      </p:grpSp>
      <p:grpSp>
        <p:nvGrpSpPr>
          <p:cNvPr id="62" name="Group 61"/>
          <p:cNvGrpSpPr/>
          <p:nvPr/>
        </p:nvGrpSpPr>
        <p:grpSpPr>
          <a:xfrm>
            <a:off x="4315443" y="4387256"/>
            <a:ext cx="3924728" cy="2156709"/>
            <a:chOff x="4315443" y="4387256"/>
            <a:chExt cx="3924728" cy="2156709"/>
          </a:xfrm>
        </p:grpSpPr>
        <p:grpSp>
          <p:nvGrpSpPr>
            <p:cNvPr id="50" name="Group 49"/>
            <p:cNvGrpSpPr/>
            <p:nvPr/>
          </p:nvGrpSpPr>
          <p:grpSpPr>
            <a:xfrm>
              <a:off x="4315443" y="5003346"/>
              <a:ext cx="3924728" cy="1540619"/>
              <a:chOff x="4315443" y="5016524"/>
              <a:chExt cx="3924728" cy="1526031"/>
            </a:xfrm>
          </p:grpSpPr>
          <p:sp>
            <p:nvSpPr>
              <p:cNvPr id="41" name="Rectangle 40"/>
              <p:cNvSpPr/>
              <p:nvPr/>
            </p:nvSpPr>
            <p:spPr>
              <a:xfrm>
                <a:off x="4315443" y="5016524"/>
                <a:ext cx="3924728" cy="190341"/>
              </a:xfrm>
              <a:prstGeom prst="rect">
                <a:avLst/>
              </a:prstGeom>
              <a:solidFill>
                <a:schemeClr val="accent4">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3" name="TextBox 42"/>
              <p:cNvSpPr txBox="1"/>
              <p:nvPr/>
            </p:nvSpPr>
            <p:spPr>
              <a:xfrm>
                <a:off x="4829270" y="5826128"/>
                <a:ext cx="2469931" cy="716427"/>
              </a:xfrm>
              <a:prstGeom prst="rect">
                <a:avLst/>
              </a:prstGeom>
              <a:noFill/>
            </p:spPr>
            <p:txBody>
              <a:bodyPr wrap="square" rtlCol="0">
                <a:spAutoFit/>
              </a:bodyPr>
              <a:lstStyle/>
              <a:p>
                <a:pPr algn="ctr"/>
                <a:r>
                  <a:rPr lang="en-AU" sz="1100" b="1" dirty="0">
                    <a:solidFill>
                      <a:schemeClr val="accent4">
                        <a:lumMod val="50000"/>
                      </a:schemeClr>
                    </a:solidFill>
                  </a:rPr>
                  <a:t>11,200</a:t>
                </a:r>
              </a:p>
              <a:p>
                <a:pPr algn="ctr"/>
                <a:r>
                  <a:rPr lang="en-AU" sz="1100" b="1" dirty="0">
                    <a:solidFill>
                      <a:schemeClr val="accent4">
                        <a:lumMod val="50000"/>
                      </a:schemeClr>
                    </a:solidFill>
                  </a:rPr>
                  <a:t>In Public Administration, and Admin and Support Services</a:t>
                </a:r>
              </a:p>
              <a:p>
                <a:pPr algn="ctr"/>
                <a:r>
                  <a:rPr lang="en-AU" sz="800" dirty="0">
                    <a:solidFill>
                      <a:schemeClr val="accent4">
                        <a:lumMod val="50000"/>
                      </a:schemeClr>
                    </a:solidFill>
                  </a:rPr>
                  <a:t>6% of total</a:t>
                </a:r>
              </a:p>
            </p:txBody>
          </p:sp>
        </p:grpSp>
        <p:sp>
          <p:nvSpPr>
            <p:cNvPr id="57" name="Rectangle 56"/>
            <p:cNvSpPr/>
            <p:nvPr/>
          </p:nvSpPr>
          <p:spPr>
            <a:xfrm>
              <a:off x="5358033" y="4387256"/>
              <a:ext cx="2875054" cy="615984"/>
            </a:xfrm>
            <a:prstGeom prst="rect">
              <a:avLst/>
            </a:prstGeom>
            <a:solidFill>
              <a:schemeClr val="accent4">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8" name="Rectangle 57"/>
            <p:cNvSpPr/>
            <p:nvPr/>
          </p:nvSpPr>
          <p:spPr>
            <a:xfrm>
              <a:off x="4318420" y="4388364"/>
              <a:ext cx="1039893" cy="446562"/>
            </a:xfrm>
            <a:prstGeom prst="rect">
              <a:avLst/>
            </a:prstGeom>
            <a:solidFill>
              <a:schemeClr val="accent4">
                <a:lumMod val="5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42" name="Group 41"/>
          <p:cNvGrpSpPr/>
          <p:nvPr/>
        </p:nvGrpSpPr>
        <p:grpSpPr>
          <a:xfrm>
            <a:off x="4338826" y="2794269"/>
            <a:ext cx="6022385" cy="1158247"/>
            <a:chOff x="4338826" y="2794269"/>
            <a:chExt cx="6022385" cy="1158247"/>
          </a:xfrm>
        </p:grpSpPr>
        <p:grpSp>
          <p:nvGrpSpPr>
            <p:cNvPr id="32" name="Group 31"/>
            <p:cNvGrpSpPr/>
            <p:nvPr/>
          </p:nvGrpSpPr>
          <p:grpSpPr>
            <a:xfrm>
              <a:off x="4338826" y="2794269"/>
              <a:ext cx="6022385" cy="1158247"/>
              <a:chOff x="4338826" y="2794269"/>
              <a:chExt cx="6022385" cy="1158247"/>
            </a:xfrm>
          </p:grpSpPr>
          <p:sp>
            <p:nvSpPr>
              <p:cNvPr id="69" name="Rectangle 68"/>
              <p:cNvSpPr/>
              <p:nvPr/>
            </p:nvSpPr>
            <p:spPr>
              <a:xfrm>
                <a:off x="5628367" y="2794269"/>
                <a:ext cx="2596918" cy="1135691"/>
              </a:xfrm>
              <a:prstGeom prst="rect">
                <a:avLst/>
              </a:prstGeom>
              <a:solidFill>
                <a:schemeClr val="bg1">
                  <a:lumMod val="50000"/>
                  <a:alpha val="2470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0" name="Rectangle 69"/>
              <p:cNvSpPr/>
              <p:nvPr/>
            </p:nvSpPr>
            <p:spPr>
              <a:xfrm>
                <a:off x="8242829" y="3161098"/>
                <a:ext cx="2118382" cy="230149"/>
              </a:xfrm>
              <a:prstGeom prst="rect">
                <a:avLst/>
              </a:prstGeom>
              <a:solidFill>
                <a:schemeClr val="bg1">
                  <a:lumMod val="50000"/>
                  <a:alpha val="2470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1" name="Rectangle 70"/>
              <p:cNvSpPr/>
              <p:nvPr/>
            </p:nvSpPr>
            <p:spPr>
              <a:xfrm>
                <a:off x="9544728" y="3374472"/>
                <a:ext cx="765797" cy="179961"/>
              </a:xfrm>
              <a:prstGeom prst="rect">
                <a:avLst/>
              </a:prstGeom>
              <a:solidFill>
                <a:schemeClr val="bg1">
                  <a:lumMod val="50000"/>
                  <a:alpha val="2470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2" name="Rectangle 71"/>
              <p:cNvSpPr/>
              <p:nvPr/>
            </p:nvSpPr>
            <p:spPr>
              <a:xfrm>
                <a:off x="4338826" y="3227521"/>
                <a:ext cx="1287791" cy="724995"/>
              </a:xfrm>
              <a:prstGeom prst="rect">
                <a:avLst/>
              </a:prstGeom>
              <a:solidFill>
                <a:schemeClr val="bg1">
                  <a:lumMod val="50000"/>
                  <a:alpha val="2470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73" name="TextBox 72"/>
            <p:cNvSpPr txBox="1"/>
            <p:nvPr/>
          </p:nvSpPr>
          <p:spPr>
            <a:xfrm>
              <a:off x="6079536" y="3190472"/>
              <a:ext cx="755065" cy="415498"/>
            </a:xfrm>
            <a:prstGeom prst="rect">
              <a:avLst/>
            </a:prstGeom>
            <a:solidFill>
              <a:schemeClr val="bg1">
                <a:alpha val="25000"/>
              </a:schemeClr>
            </a:solidFill>
          </p:spPr>
          <p:txBody>
            <a:bodyPr wrap="square" rtlCol="0">
              <a:spAutoFit/>
            </a:bodyPr>
            <a:lstStyle/>
            <a:p>
              <a:pPr algn="ctr"/>
              <a:r>
                <a:rPr lang="en-AU" sz="700" b="1" dirty="0"/>
                <a:t>The rest</a:t>
              </a:r>
            </a:p>
            <a:p>
              <a:pPr algn="ctr"/>
              <a:r>
                <a:rPr lang="en-AU" sz="700" b="1" dirty="0"/>
                <a:t>15,000</a:t>
              </a:r>
            </a:p>
            <a:p>
              <a:pPr algn="ctr"/>
              <a:r>
                <a:rPr lang="en-AU" sz="700" dirty="0"/>
                <a:t>11% of total</a:t>
              </a:r>
            </a:p>
          </p:txBody>
        </p:sp>
      </p:grpSp>
      <p:sp>
        <p:nvSpPr>
          <p:cNvPr id="74" name="TextBox 73"/>
          <p:cNvSpPr txBox="1"/>
          <p:nvPr/>
        </p:nvSpPr>
        <p:spPr>
          <a:xfrm>
            <a:off x="148062" y="1160090"/>
            <a:ext cx="1353312" cy="1384995"/>
          </a:xfrm>
          <a:prstGeom prst="rect">
            <a:avLst/>
          </a:prstGeom>
          <a:noFill/>
        </p:spPr>
        <p:txBody>
          <a:bodyPr wrap="square" rtlCol="0">
            <a:spAutoFit/>
          </a:bodyPr>
          <a:lstStyle/>
          <a:p>
            <a:r>
              <a:rPr lang="en-AU" sz="2800" b="1" dirty="0"/>
              <a:t>In the year 2020</a:t>
            </a:r>
          </a:p>
        </p:txBody>
      </p:sp>
      <p:grpSp>
        <p:nvGrpSpPr>
          <p:cNvPr id="76" name="Group 75"/>
          <p:cNvGrpSpPr/>
          <p:nvPr/>
        </p:nvGrpSpPr>
        <p:grpSpPr>
          <a:xfrm>
            <a:off x="0" y="3161098"/>
            <a:ext cx="12301269" cy="3700260"/>
            <a:chOff x="0" y="3161098"/>
            <a:chExt cx="12301269" cy="3700260"/>
          </a:xfrm>
        </p:grpSpPr>
        <p:grpSp>
          <p:nvGrpSpPr>
            <p:cNvPr id="65" name="Group 64"/>
            <p:cNvGrpSpPr/>
            <p:nvPr/>
          </p:nvGrpSpPr>
          <p:grpSpPr>
            <a:xfrm>
              <a:off x="2874107" y="3161098"/>
              <a:ext cx="9427162" cy="3466407"/>
              <a:chOff x="2874107" y="3161098"/>
              <a:chExt cx="9427162" cy="3466407"/>
            </a:xfrm>
          </p:grpSpPr>
          <p:grpSp>
            <p:nvGrpSpPr>
              <p:cNvPr id="63" name="Group 62"/>
              <p:cNvGrpSpPr/>
              <p:nvPr/>
            </p:nvGrpSpPr>
            <p:grpSpPr>
              <a:xfrm>
                <a:off x="2874107" y="4829638"/>
                <a:ext cx="3029105" cy="1797867"/>
                <a:chOff x="2874107" y="4829638"/>
                <a:chExt cx="3029105" cy="1797867"/>
              </a:xfrm>
            </p:grpSpPr>
            <p:sp>
              <p:nvSpPr>
                <p:cNvPr id="59" name="Rectangle 58"/>
                <p:cNvSpPr/>
                <p:nvPr/>
              </p:nvSpPr>
              <p:spPr>
                <a:xfrm>
                  <a:off x="3004691" y="4829638"/>
                  <a:ext cx="2348079" cy="175395"/>
                </a:xfrm>
                <a:prstGeom prst="rect">
                  <a:avLst/>
                </a:prstGeom>
                <a:solidFill>
                  <a:schemeClr val="tx1">
                    <a:lumMod val="95000"/>
                    <a:lumOff val="5000"/>
                    <a:alpha val="2470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0" name="TextBox 59"/>
                <p:cNvSpPr txBox="1"/>
                <p:nvPr/>
              </p:nvSpPr>
              <p:spPr>
                <a:xfrm>
                  <a:off x="2874107" y="6212007"/>
                  <a:ext cx="3029105" cy="415498"/>
                </a:xfrm>
                <a:prstGeom prst="rect">
                  <a:avLst/>
                </a:prstGeom>
                <a:noFill/>
              </p:spPr>
              <p:txBody>
                <a:bodyPr wrap="square" rtlCol="0">
                  <a:spAutoFit/>
                </a:bodyPr>
                <a:lstStyle/>
                <a:p>
                  <a:pPr algn="ctr"/>
                  <a:r>
                    <a:rPr lang="en-AU" sz="700" b="1" dirty="0"/>
                    <a:t>1,800</a:t>
                  </a:r>
                </a:p>
                <a:p>
                  <a:pPr algn="ctr"/>
                  <a:r>
                    <a:rPr lang="en-AU" sz="700" b="1" dirty="0"/>
                    <a:t>In Information, media and telecommunications</a:t>
                  </a:r>
                </a:p>
                <a:p>
                  <a:pPr algn="ctr"/>
                  <a:r>
                    <a:rPr lang="en-AU" sz="700" dirty="0"/>
                    <a:t>1% of total</a:t>
                  </a:r>
                </a:p>
              </p:txBody>
            </p:sp>
          </p:grpSp>
          <p:grpSp>
            <p:nvGrpSpPr>
              <p:cNvPr id="68" name="Group 67"/>
              <p:cNvGrpSpPr/>
              <p:nvPr/>
            </p:nvGrpSpPr>
            <p:grpSpPr>
              <a:xfrm>
                <a:off x="9558871" y="3161098"/>
                <a:ext cx="2742398" cy="853431"/>
                <a:chOff x="9558871" y="3161098"/>
                <a:chExt cx="2742398" cy="853431"/>
              </a:xfrm>
            </p:grpSpPr>
            <p:sp>
              <p:nvSpPr>
                <p:cNvPr id="64" name="Rectangle 63"/>
                <p:cNvSpPr/>
                <p:nvPr/>
              </p:nvSpPr>
              <p:spPr>
                <a:xfrm>
                  <a:off x="9558871" y="3574192"/>
                  <a:ext cx="1322676" cy="440337"/>
                </a:xfrm>
                <a:prstGeom prst="rect">
                  <a:avLst/>
                </a:prstGeom>
                <a:solidFill>
                  <a:srgbClr val="FF0000">
                    <a:alpha val="2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6" name="Rectangle 65"/>
                <p:cNvSpPr/>
                <p:nvPr/>
              </p:nvSpPr>
              <p:spPr>
                <a:xfrm>
                  <a:off x="10317191" y="3161098"/>
                  <a:ext cx="564355" cy="411504"/>
                </a:xfrm>
                <a:prstGeom prst="rect">
                  <a:avLst/>
                </a:prstGeom>
                <a:solidFill>
                  <a:srgbClr val="FF0000">
                    <a:alpha val="2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7" name="TextBox 66"/>
                <p:cNvSpPr txBox="1"/>
                <p:nvPr/>
              </p:nvSpPr>
              <p:spPr>
                <a:xfrm>
                  <a:off x="10748513" y="3339573"/>
                  <a:ext cx="1552756" cy="415498"/>
                </a:xfrm>
                <a:prstGeom prst="rect">
                  <a:avLst/>
                </a:prstGeom>
                <a:noFill/>
              </p:spPr>
              <p:txBody>
                <a:bodyPr wrap="square" rtlCol="0">
                  <a:spAutoFit/>
                </a:bodyPr>
                <a:lstStyle/>
                <a:p>
                  <a:pPr algn="ctr"/>
                  <a:r>
                    <a:rPr lang="en-AU" sz="700" b="1" dirty="0">
                      <a:solidFill>
                        <a:srgbClr val="FF0000"/>
                      </a:solidFill>
                    </a:rPr>
                    <a:t>2,700</a:t>
                  </a:r>
                </a:p>
                <a:p>
                  <a:pPr algn="ctr"/>
                  <a:r>
                    <a:rPr lang="en-AU" sz="700" b="1" dirty="0">
                      <a:solidFill>
                        <a:srgbClr val="FF0000"/>
                      </a:solidFill>
                    </a:rPr>
                    <a:t>In Arts and Recreation Services</a:t>
                  </a:r>
                </a:p>
                <a:p>
                  <a:pPr algn="ctr"/>
                  <a:r>
                    <a:rPr lang="en-AU" sz="700" dirty="0">
                      <a:solidFill>
                        <a:srgbClr val="FF0000"/>
                      </a:solidFill>
                    </a:rPr>
                    <a:t>2% of total</a:t>
                  </a:r>
                </a:p>
              </p:txBody>
            </p:sp>
          </p:grpSp>
        </p:grpSp>
        <p:sp>
          <p:nvSpPr>
            <p:cNvPr id="75" name="TextBox 74"/>
            <p:cNvSpPr txBox="1"/>
            <p:nvPr/>
          </p:nvSpPr>
          <p:spPr>
            <a:xfrm>
              <a:off x="0" y="6630526"/>
              <a:ext cx="7827538" cy="230832"/>
            </a:xfrm>
            <a:prstGeom prst="rect">
              <a:avLst/>
            </a:prstGeom>
            <a:noFill/>
          </p:spPr>
          <p:txBody>
            <a:bodyPr wrap="square" rtlCol="0">
              <a:spAutoFit/>
            </a:bodyPr>
            <a:lstStyle/>
            <a:p>
              <a:r>
                <a:rPr lang="en-AU" sz="900" dirty="0">
                  <a:solidFill>
                    <a:schemeClr val="bg1">
                      <a:lumMod val="50000"/>
                    </a:schemeClr>
                  </a:solidFill>
                </a:rPr>
                <a:t>Source: Department of Employment, Labour Market Information Portal, 2016 Employment Projections</a:t>
              </a:r>
            </a:p>
          </p:txBody>
        </p:sp>
      </p:grpSp>
    </p:spTree>
    <p:extLst>
      <p:ext uri="{BB962C8B-B14F-4D97-AF65-F5344CB8AC3E}">
        <p14:creationId xmlns:p14="http://schemas.microsoft.com/office/powerpoint/2010/main" val="2385952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500"/>
                                        <p:tgtEl>
                                          <p:spTgt spid="7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fade">
                                      <p:cBhvr>
                                        <p:cTn id="12" dur="500"/>
                                        <p:tgtEl>
                                          <p:spTgt spid="6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500"/>
                                        <p:tgtEl>
                                          <p:spTgt spid="5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fade">
                                      <p:cBhvr>
                                        <p:cTn id="27" dur="500"/>
                                        <p:tgtEl>
                                          <p:spTgt spid="6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500"/>
                                        <p:tgtEl>
                                          <p:spTgt spid="4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46"/>
                                        </p:tgtEl>
                                        <p:attrNameLst>
                                          <p:attrName>style.visibility</p:attrName>
                                        </p:attrNameLst>
                                      </p:cBhvr>
                                      <p:to>
                                        <p:strVal val="visible"/>
                                      </p:to>
                                    </p:set>
                                    <p:animEffect transition="in" filter="fade">
                                      <p:cBhvr>
                                        <p:cTn id="47" dur="500"/>
                                        <p:tgtEl>
                                          <p:spTgt spid="4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42"/>
                                        </p:tgtEl>
                                        <p:attrNameLst>
                                          <p:attrName>style.visibility</p:attrName>
                                        </p:attrNameLst>
                                      </p:cBhvr>
                                      <p:to>
                                        <p:strVal val="visible"/>
                                      </p:to>
                                    </p:set>
                                    <p:animEffect transition="in" filter="fade">
                                      <p:cBhvr>
                                        <p:cTn id="6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18744" y="129866"/>
            <a:ext cx="7912656" cy="861774"/>
          </a:xfrm>
          <a:prstGeom prst="rect">
            <a:avLst/>
          </a:prstGeom>
          <a:noFill/>
        </p:spPr>
        <p:txBody>
          <a:bodyPr wrap="square" rtlCol="0">
            <a:spAutoFit/>
          </a:bodyPr>
          <a:lstStyle/>
          <a:p>
            <a:pPr algn="ctr"/>
            <a:r>
              <a:rPr lang="en-AU" dirty="0"/>
              <a:t>Approximately</a:t>
            </a:r>
          </a:p>
          <a:p>
            <a:pPr algn="ctr"/>
            <a:r>
              <a:rPr lang="en-AU" sz="3200" b="1" dirty="0"/>
              <a:t> 10,000 new jobs </a:t>
            </a:r>
            <a:r>
              <a:rPr lang="en-AU" dirty="0"/>
              <a:t>in the ‘Geelong Region’ between 2015 and 2020</a:t>
            </a:r>
          </a:p>
        </p:txBody>
      </p:sp>
      <p:pic>
        <p:nvPicPr>
          <p:cNvPr id="4" name="Picture 3"/>
          <p:cNvPicPr>
            <a:picLocks noChangeAspect="1"/>
          </p:cNvPicPr>
          <p:nvPr/>
        </p:nvPicPr>
        <p:blipFill rotWithShape="1">
          <a:blip r:embed="rId2"/>
          <a:srcRect l="29576" t="10641" r="31646" b="8602"/>
          <a:stretch/>
        </p:blipFill>
        <p:spPr>
          <a:xfrm>
            <a:off x="3653615" y="1187065"/>
            <a:ext cx="4280629" cy="5014451"/>
          </a:xfrm>
          <a:prstGeom prst="rect">
            <a:avLst/>
          </a:prstGeom>
        </p:spPr>
      </p:pic>
    </p:spTree>
    <p:extLst>
      <p:ext uri="{BB962C8B-B14F-4D97-AF65-F5344CB8AC3E}">
        <p14:creationId xmlns:p14="http://schemas.microsoft.com/office/powerpoint/2010/main" val="344649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67818" y="0"/>
            <a:ext cx="9434397" cy="830997"/>
          </a:xfrm>
          <a:prstGeom prst="rect">
            <a:avLst/>
          </a:prstGeom>
          <a:noFill/>
        </p:spPr>
        <p:txBody>
          <a:bodyPr wrap="square" rtlCol="0">
            <a:spAutoFit/>
          </a:bodyPr>
          <a:lstStyle/>
          <a:p>
            <a:pPr algn="ctr"/>
            <a:r>
              <a:rPr lang="en-AU" sz="1400" dirty="0"/>
              <a:t>Approximately </a:t>
            </a:r>
            <a:r>
              <a:rPr lang="en-AU" sz="2400" b="1" dirty="0"/>
              <a:t>4,000 of these</a:t>
            </a:r>
          </a:p>
          <a:p>
            <a:pPr algn="ctr"/>
            <a:r>
              <a:rPr lang="en-AU" sz="1600" dirty="0"/>
              <a:t>Will be in  </a:t>
            </a:r>
            <a:r>
              <a:rPr lang="en-AU" sz="2400" b="1" dirty="0"/>
              <a:t>Health and Social Services </a:t>
            </a:r>
            <a:r>
              <a:rPr lang="en-AU" sz="1400" dirty="0"/>
              <a:t>in the ‘Geelong Region’ between 2015 and 2020</a:t>
            </a:r>
          </a:p>
        </p:txBody>
      </p:sp>
      <p:sp>
        <p:nvSpPr>
          <p:cNvPr id="6" name="TextBox 5"/>
          <p:cNvSpPr txBox="1"/>
          <p:nvPr/>
        </p:nvSpPr>
        <p:spPr>
          <a:xfrm>
            <a:off x="8141884" y="4248729"/>
            <a:ext cx="3923116" cy="1569660"/>
          </a:xfrm>
          <a:prstGeom prst="rect">
            <a:avLst/>
          </a:prstGeom>
          <a:noFill/>
        </p:spPr>
        <p:txBody>
          <a:bodyPr wrap="square" rtlCol="0">
            <a:spAutoFit/>
          </a:bodyPr>
          <a:lstStyle/>
          <a:p>
            <a:r>
              <a:rPr lang="en-AU" sz="2400" dirty="0"/>
              <a:t>That’s about </a:t>
            </a:r>
            <a:r>
              <a:rPr lang="en-AU" sz="2400" b="1" u="sng" dirty="0"/>
              <a:t>40% </a:t>
            </a:r>
            <a:r>
              <a:rPr lang="en-AU" sz="2400" dirty="0"/>
              <a:t>of new jobs</a:t>
            </a:r>
          </a:p>
          <a:p>
            <a:endParaRPr lang="en-AU" dirty="0"/>
          </a:p>
          <a:p>
            <a:r>
              <a:rPr lang="en-AU" dirty="0"/>
              <a:t>In Victoria and Australia, it’s more like about 25% of new jobs will be in Health and Social Services</a:t>
            </a:r>
          </a:p>
        </p:txBody>
      </p:sp>
      <p:sp>
        <p:nvSpPr>
          <p:cNvPr id="8" name="Oval 7"/>
          <p:cNvSpPr/>
          <p:nvPr/>
        </p:nvSpPr>
        <p:spPr>
          <a:xfrm>
            <a:off x="7183401" y="3092831"/>
            <a:ext cx="391959" cy="428291"/>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0" name="Picture 9"/>
          <p:cNvPicPr>
            <a:picLocks noChangeAspect="1"/>
          </p:cNvPicPr>
          <p:nvPr/>
        </p:nvPicPr>
        <p:blipFill rotWithShape="1">
          <a:blip r:embed="rId2"/>
          <a:srcRect l="29576" t="10641" r="31646" b="8602"/>
          <a:stretch/>
        </p:blipFill>
        <p:spPr>
          <a:xfrm>
            <a:off x="3653615" y="1187065"/>
            <a:ext cx="4280629" cy="5014451"/>
          </a:xfrm>
          <a:prstGeom prst="rect">
            <a:avLst/>
          </a:prstGeom>
        </p:spPr>
      </p:pic>
      <p:sp>
        <p:nvSpPr>
          <p:cNvPr id="11" name="Rectangle 10"/>
          <p:cNvSpPr/>
          <p:nvPr/>
        </p:nvSpPr>
        <p:spPr>
          <a:xfrm>
            <a:off x="4266241" y="1289157"/>
            <a:ext cx="3480619" cy="2812026"/>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p:cNvSpPr/>
          <p:nvPr/>
        </p:nvSpPr>
        <p:spPr>
          <a:xfrm>
            <a:off x="7130412" y="4126583"/>
            <a:ext cx="391959" cy="428291"/>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681859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021918" y="48292"/>
            <a:ext cx="9948240" cy="1138773"/>
          </a:xfrm>
          <a:prstGeom prst="rect">
            <a:avLst/>
          </a:prstGeom>
          <a:noFill/>
        </p:spPr>
        <p:txBody>
          <a:bodyPr wrap="square" rtlCol="0">
            <a:spAutoFit/>
          </a:bodyPr>
          <a:lstStyle/>
          <a:p>
            <a:pPr algn="ctr"/>
            <a:endParaRPr lang="en-AU" dirty="0"/>
          </a:p>
          <a:p>
            <a:pPr algn="ctr"/>
            <a:r>
              <a:rPr lang="en-AU" sz="3200" b="1" dirty="0"/>
              <a:t>…of these 4,000 new jobs in Health and Social Services</a:t>
            </a:r>
          </a:p>
          <a:p>
            <a:pPr algn="ctr"/>
            <a:r>
              <a:rPr lang="en-AU" dirty="0"/>
              <a:t>in the ‘Geelong Region’ between 2015 and 2020</a:t>
            </a:r>
          </a:p>
        </p:txBody>
      </p:sp>
      <p:pic>
        <p:nvPicPr>
          <p:cNvPr id="15" name="Picture 14"/>
          <p:cNvPicPr>
            <a:picLocks noChangeAspect="1"/>
          </p:cNvPicPr>
          <p:nvPr/>
        </p:nvPicPr>
        <p:blipFill rotWithShape="1">
          <a:blip r:embed="rId2"/>
          <a:srcRect l="29576" t="10641" r="31646" b="8602"/>
          <a:stretch/>
        </p:blipFill>
        <p:spPr>
          <a:xfrm>
            <a:off x="3653615" y="1187065"/>
            <a:ext cx="4280629" cy="5014451"/>
          </a:xfrm>
          <a:prstGeom prst="rect">
            <a:avLst/>
          </a:prstGeom>
        </p:spPr>
      </p:pic>
      <p:sp>
        <p:nvSpPr>
          <p:cNvPr id="16" name="Rectangle 15"/>
          <p:cNvSpPr/>
          <p:nvPr/>
        </p:nvSpPr>
        <p:spPr>
          <a:xfrm>
            <a:off x="4266241" y="1289157"/>
            <a:ext cx="3480619" cy="2812026"/>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2" name="Group 11"/>
          <p:cNvGrpSpPr/>
          <p:nvPr/>
        </p:nvGrpSpPr>
        <p:grpSpPr>
          <a:xfrm>
            <a:off x="5853237" y="5089040"/>
            <a:ext cx="1786791" cy="1123739"/>
            <a:chOff x="5920706" y="4149212"/>
            <a:chExt cx="1786791" cy="1123739"/>
          </a:xfrm>
        </p:grpSpPr>
        <p:sp>
          <p:nvSpPr>
            <p:cNvPr id="13" name="Rectangle 12"/>
            <p:cNvSpPr/>
            <p:nvPr/>
          </p:nvSpPr>
          <p:spPr>
            <a:xfrm>
              <a:off x="5987191" y="4149212"/>
              <a:ext cx="1720306" cy="1093076"/>
            </a:xfrm>
            <a:prstGeom prst="rect">
              <a:avLst/>
            </a:prstGeom>
            <a:solidFill>
              <a:schemeClr val="bg1">
                <a:lumMod val="65000"/>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TextBox 13"/>
            <p:cNvSpPr txBox="1"/>
            <p:nvPr/>
          </p:nvSpPr>
          <p:spPr>
            <a:xfrm>
              <a:off x="5920706" y="4349621"/>
              <a:ext cx="1730818" cy="923330"/>
            </a:xfrm>
            <a:prstGeom prst="rect">
              <a:avLst/>
            </a:prstGeom>
            <a:noFill/>
          </p:spPr>
          <p:txBody>
            <a:bodyPr wrap="square" rtlCol="0">
              <a:spAutoFit/>
            </a:bodyPr>
            <a:lstStyle/>
            <a:p>
              <a:pPr algn="ctr"/>
              <a:r>
                <a:rPr lang="en-AU" b="1" dirty="0"/>
                <a:t>About a quarter will require a  certificate</a:t>
              </a:r>
            </a:p>
          </p:txBody>
        </p:sp>
      </p:grpSp>
      <p:grpSp>
        <p:nvGrpSpPr>
          <p:cNvPr id="27" name="Group 26"/>
          <p:cNvGrpSpPr/>
          <p:nvPr/>
        </p:nvGrpSpPr>
        <p:grpSpPr>
          <a:xfrm>
            <a:off x="0" y="3976565"/>
            <a:ext cx="5931218" cy="2757534"/>
            <a:chOff x="0" y="3976565"/>
            <a:chExt cx="5931218" cy="2757534"/>
          </a:xfrm>
        </p:grpSpPr>
        <p:grpSp>
          <p:nvGrpSpPr>
            <p:cNvPr id="3" name="Group 2"/>
            <p:cNvGrpSpPr/>
            <p:nvPr/>
          </p:nvGrpSpPr>
          <p:grpSpPr>
            <a:xfrm>
              <a:off x="4132931" y="3976565"/>
              <a:ext cx="1798287" cy="2224951"/>
              <a:chOff x="4239060" y="3048000"/>
              <a:chExt cx="1798287" cy="2224951"/>
            </a:xfrm>
          </p:grpSpPr>
          <p:sp>
            <p:nvSpPr>
              <p:cNvPr id="6" name="Rectangle 5"/>
              <p:cNvSpPr/>
              <p:nvPr/>
            </p:nvSpPr>
            <p:spPr>
              <a:xfrm>
                <a:off x="4239060" y="3048000"/>
                <a:ext cx="1720306" cy="2202425"/>
              </a:xfrm>
              <a:prstGeom prst="rect">
                <a:avLst/>
              </a:prstGeom>
              <a:solidFill>
                <a:schemeClr val="accent4">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TextBox 10"/>
              <p:cNvSpPr txBox="1"/>
              <p:nvPr/>
            </p:nvSpPr>
            <p:spPr>
              <a:xfrm>
                <a:off x="4306529" y="4072622"/>
                <a:ext cx="1730818" cy="1200329"/>
              </a:xfrm>
              <a:prstGeom prst="rect">
                <a:avLst/>
              </a:prstGeom>
              <a:noFill/>
            </p:spPr>
            <p:txBody>
              <a:bodyPr wrap="square" rtlCol="0">
                <a:spAutoFit/>
              </a:bodyPr>
              <a:lstStyle/>
              <a:p>
                <a:pPr algn="ctr"/>
                <a:r>
                  <a:rPr lang="en-AU" b="1" dirty="0"/>
                  <a:t>A bit over half will require Diploma or above</a:t>
                </a:r>
              </a:p>
            </p:txBody>
          </p:sp>
        </p:grpSp>
        <p:sp>
          <p:nvSpPr>
            <p:cNvPr id="4" name="TextBox 3"/>
            <p:cNvSpPr txBox="1"/>
            <p:nvPr/>
          </p:nvSpPr>
          <p:spPr>
            <a:xfrm>
              <a:off x="0" y="6364767"/>
              <a:ext cx="4066446" cy="369332"/>
            </a:xfrm>
            <a:prstGeom prst="rect">
              <a:avLst/>
            </a:prstGeom>
            <a:noFill/>
          </p:spPr>
          <p:txBody>
            <a:bodyPr wrap="square" rtlCol="0">
              <a:spAutoFit/>
            </a:bodyPr>
            <a:lstStyle/>
            <a:p>
              <a:r>
                <a:rPr lang="en-AU" sz="900" dirty="0"/>
                <a:t>Source: adapted by Foresight Lane from 2011 ABS Census. X38 and X39 Expanded Community Profile</a:t>
              </a:r>
            </a:p>
          </p:txBody>
        </p:sp>
      </p:grpSp>
      <p:grpSp>
        <p:nvGrpSpPr>
          <p:cNvPr id="17" name="Group 16"/>
          <p:cNvGrpSpPr/>
          <p:nvPr/>
        </p:nvGrpSpPr>
        <p:grpSpPr>
          <a:xfrm>
            <a:off x="7148503" y="1812563"/>
            <a:ext cx="5313131" cy="2201140"/>
            <a:chOff x="6985591" y="1350134"/>
            <a:chExt cx="5313131" cy="2201140"/>
          </a:xfrm>
        </p:grpSpPr>
        <p:sp>
          <p:nvSpPr>
            <p:cNvPr id="18" name="TextBox 17"/>
            <p:cNvSpPr txBox="1"/>
            <p:nvPr/>
          </p:nvSpPr>
          <p:spPr>
            <a:xfrm>
              <a:off x="8340567" y="1350134"/>
              <a:ext cx="3958155" cy="707886"/>
            </a:xfrm>
            <a:prstGeom prst="rect">
              <a:avLst/>
            </a:prstGeom>
            <a:noFill/>
          </p:spPr>
          <p:txBody>
            <a:bodyPr wrap="square" rtlCol="0">
              <a:spAutoFit/>
            </a:bodyPr>
            <a:lstStyle/>
            <a:p>
              <a:r>
                <a:rPr lang="en-AU" sz="2000" dirty="0"/>
                <a:t>So about </a:t>
              </a:r>
              <a:r>
                <a:rPr lang="en-AU" sz="2000" b="1" dirty="0"/>
                <a:t>20% </a:t>
              </a:r>
              <a:r>
                <a:rPr lang="en-AU" sz="2000" dirty="0"/>
                <a:t>will be employed without formal qualifications</a:t>
              </a:r>
              <a:endParaRPr lang="en-AU" sz="2000" b="1" dirty="0"/>
            </a:p>
          </p:txBody>
        </p:sp>
        <p:cxnSp>
          <p:nvCxnSpPr>
            <p:cNvPr id="19" name="Straight Connector 18"/>
            <p:cNvCxnSpPr/>
            <p:nvPr/>
          </p:nvCxnSpPr>
          <p:spPr>
            <a:xfrm flipH="1">
              <a:off x="6985591" y="2058020"/>
              <a:ext cx="1967023" cy="1493254"/>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0" name="Group 19"/>
          <p:cNvGrpSpPr/>
          <p:nvPr/>
        </p:nvGrpSpPr>
        <p:grpSpPr>
          <a:xfrm>
            <a:off x="7584055" y="3791743"/>
            <a:ext cx="4413733" cy="2308324"/>
            <a:chOff x="7390866" y="2880011"/>
            <a:chExt cx="4413733" cy="2308324"/>
          </a:xfrm>
        </p:grpSpPr>
        <p:sp>
          <p:nvSpPr>
            <p:cNvPr id="21" name="TextBox 20"/>
            <p:cNvSpPr txBox="1"/>
            <p:nvPr/>
          </p:nvSpPr>
          <p:spPr>
            <a:xfrm>
              <a:off x="8310290" y="2880011"/>
              <a:ext cx="3494309" cy="2308324"/>
            </a:xfrm>
            <a:prstGeom prst="rect">
              <a:avLst/>
            </a:prstGeom>
            <a:noFill/>
          </p:spPr>
          <p:txBody>
            <a:bodyPr wrap="square" rtlCol="0">
              <a:spAutoFit/>
            </a:bodyPr>
            <a:lstStyle/>
            <a:p>
              <a:r>
                <a:rPr lang="en-AU" dirty="0"/>
                <a:t>That’s about 800 people between now and 2020, who can start  their employment pathway in Health and Social Services</a:t>
              </a:r>
            </a:p>
            <a:p>
              <a:endParaRPr lang="en-AU" b="1" dirty="0"/>
            </a:p>
            <a:p>
              <a:r>
                <a:rPr lang="en-AU" b="1" dirty="0"/>
                <a:t>And another 900 or so opportunities to move into Certificate qualified roles</a:t>
              </a:r>
            </a:p>
          </p:txBody>
        </p:sp>
        <p:cxnSp>
          <p:nvCxnSpPr>
            <p:cNvPr id="22" name="Straight Connector 21"/>
            <p:cNvCxnSpPr/>
            <p:nvPr/>
          </p:nvCxnSpPr>
          <p:spPr>
            <a:xfrm flipH="1">
              <a:off x="7390866" y="4718304"/>
              <a:ext cx="919424" cy="121078"/>
            </a:xfrm>
            <a:prstGeom prst="line">
              <a:avLst/>
            </a:prstGeom>
          </p:spPr>
          <p:style>
            <a:lnRef idx="1">
              <a:schemeClr val="accent1"/>
            </a:lnRef>
            <a:fillRef idx="0">
              <a:schemeClr val="accent1"/>
            </a:fillRef>
            <a:effectRef idx="0">
              <a:schemeClr val="accent1"/>
            </a:effectRef>
            <a:fontRef idx="minor">
              <a:schemeClr val="tx1"/>
            </a:fontRef>
          </p:style>
        </p:cxnSp>
      </p:grpSp>
      <p:sp>
        <p:nvSpPr>
          <p:cNvPr id="25" name="Oval 24"/>
          <p:cNvSpPr/>
          <p:nvPr/>
        </p:nvSpPr>
        <p:spPr>
          <a:xfrm>
            <a:off x="7130412" y="4126583"/>
            <a:ext cx="391959" cy="428291"/>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292067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2"/>
          <a:srcRect l="29576" t="10641" r="31646" b="8602"/>
          <a:stretch/>
        </p:blipFill>
        <p:spPr>
          <a:xfrm>
            <a:off x="3643103" y="1717366"/>
            <a:ext cx="4280629" cy="5014451"/>
          </a:xfrm>
          <a:prstGeom prst="rect">
            <a:avLst/>
          </a:prstGeom>
        </p:spPr>
      </p:pic>
      <p:sp>
        <p:nvSpPr>
          <p:cNvPr id="16" name="Rectangle 15"/>
          <p:cNvSpPr/>
          <p:nvPr/>
        </p:nvSpPr>
        <p:spPr>
          <a:xfrm>
            <a:off x="4255729" y="1819458"/>
            <a:ext cx="3480619" cy="2812026"/>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TextBox 3"/>
          <p:cNvSpPr txBox="1"/>
          <p:nvPr/>
        </p:nvSpPr>
        <p:spPr>
          <a:xfrm>
            <a:off x="-10512" y="6488668"/>
            <a:ext cx="4066446" cy="369332"/>
          </a:xfrm>
          <a:prstGeom prst="rect">
            <a:avLst/>
          </a:prstGeom>
          <a:noFill/>
        </p:spPr>
        <p:txBody>
          <a:bodyPr wrap="square" rtlCol="0">
            <a:spAutoFit/>
          </a:bodyPr>
          <a:lstStyle/>
          <a:p>
            <a:r>
              <a:rPr lang="en-AU" sz="900" dirty="0"/>
              <a:t>Source: adapted by Foresight Lane from 2011 ABS Census. X38 and X39 Expanded Community Profile</a:t>
            </a:r>
          </a:p>
        </p:txBody>
      </p:sp>
      <p:sp>
        <p:nvSpPr>
          <p:cNvPr id="23" name="Title 1"/>
          <p:cNvSpPr txBox="1">
            <a:spLocks/>
          </p:cNvSpPr>
          <p:nvPr/>
        </p:nvSpPr>
        <p:spPr>
          <a:xfrm>
            <a:off x="176162" y="157315"/>
            <a:ext cx="9107538" cy="674286"/>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a:t>What’s driving these changes?</a:t>
            </a:r>
          </a:p>
        </p:txBody>
      </p:sp>
      <p:sp>
        <p:nvSpPr>
          <p:cNvPr id="24" name="TextBox 23"/>
          <p:cNvSpPr txBox="1"/>
          <p:nvPr/>
        </p:nvSpPr>
        <p:spPr>
          <a:xfrm>
            <a:off x="452166" y="1706103"/>
            <a:ext cx="3496463" cy="2585323"/>
          </a:xfrm>
          <a:prstGeom prst="rect">
            <a:avLst/>
          </a:prstGeom>
          <a:solidFill>
            <a:schemeClr val="accent4">
              <a:lumMod val="20000"/>
              <a:lumOff val="80000"/>
            </a:schemeClr>
          </a:solidFill>
        </p:spPr>
        <p:txBody>
          <a:bodyPr wrap="square" rtlCol="0">
            <a:spAutoFit/>
          </a:bodyPr>
          <a:lstStyle/>
          <a:p>
            <a:pPr algn="r"/>
            <a:r>
              <a:rPr lang="en-AU" b="1" dirty="0"/>
              <a:t>…in health and social services</a:t>
            </a:r>
          </a:p>
          <a:p>
            <a:pPr marL="285750" indent="-285750" algn="r">
              <a:buFontTx/>
              <a:buChar char="-"/>
            </a:pPr>
            <a:r>
              <a:rPr lang="en-AU" dirty="0"/>
              <a:t>Growth of NDIS</a:t>
            </a:r>
          </a:p>
          <a:p>
            <a:pPr marL="285750" indent="-285750" algn="r">
              <a:buFontTx/>
              <a:buChar char="-"/>
            </a:pPr>
            <a:r>
              <a:rPr lang="en-AU" dirty="0"/>
              <a:t>Ageing population</a:t>
            </a:r>
          </a:p>
          <a:p>
            <a:pPr marL="285750" indent="-285750" algn="r">
              <a:buFontTx/>
              <a:buChar char="-"/>
            </a:pPr>
            <a:r>
              <a:rPr lang="en-AU" dirty="0"/>
              <a:t>Increasing demand for childcare</a:t>
            </a:r>
          </a:p>
          <a:p>
            <a:pPr marL="285750" indent="-285750" algn="r">
              <a:buFontTx/>
              <a:buChar char="-"/>
            </a:pPr>
            <a:r>
              <a:rPr lang="en-AU" dirty="0"/>
              <a:t>Increasing demand for home based services</a:t>
            </a:r>
          </a:p>
          <a:p>
            <a:pPr marL="285750" indent="-285750" algn="r">
              <a:buFontTx/>
              <a:buChar char="-"/>
            </a:pPr>
            <a:endParaRPr lang="en-AU" dirty="0"/>
          </a:p>
          <a:p>
            <a:pPr marL="285750" indent="-285750" algn="r">
              <a:buFontTx/>
              <a:buChar char="-"/>
            </a:pPr>
            <a:r>
              <a:rPr lang="en-AU" dirty="0"/>
              <a:t>Part-time roles will be large part of this growth</a:t>
            </a:r>
          </a:p>
        </p:txBody>
      </p:sp>
      <p:sp>
        <p:nvSpPr>
          <p:cNvPr id="25" name="Oval 24"/>
          <p:cNvSpPr/>
          <p:nvPr/>
        </p:nvSpPr>
        <p:spPr>
          <a:xfrm>
            <a:off x="7119900" y="4656884"/>
            <a:ext cx="391959" cy="428291"/>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986416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9576" t="10641" r="31646" b="8602"/>
          <a:stretch/>
        </p:blipFill>
        <p:spPr>
          <a:xfrm>
            <a:off x="3732003" y="157315"/>
            <a:ext cx="4280629" cy="5014451"/>
          </a:xfrm>
          <a:prstGeom prst="rect">
            <a:avLst/>
          </a:prstGeom>
        </p:spPr>
      </p:pic>
      <p:sp>
        <p:nvSpPr>
          <p:cNvPr id="3" name="TextBox 2"/>
          <p:cNvSpPr txBox="1"/>
          <p:nvPr/>
        </p:nvSpPr>
        <p:spPr>
          <a:xfrm>
            <a:off x="3123644" y="5171766"/>
            <a:ext cx="5497345" cy="1138773"/>
          </a:xfrm>
          <a:prstGeom prst="rect">
            <a:avLst/>
          </a:prstGeom>
          <a:noFill/>
        </p:spPr>
        <p:txBody>
          <a:bodyPr wrap="square" rtlCol="0">
            <a:spAutoFit/>
          </a:bodyPr>
          <a:lstStyle/>
          <a:p>
            <a:pPr algn="ctr"/>
            <a:r>
              <a:rPr lang="en-AU" dirty="0"/>
              <a:t>Approximately</a:t>
            </a:r>
          </a:p>
          <a:p>
            <a:pPr algn="ctr"/>
            <a:r>
              <a:rPr lang="en-AU" sz="3200" b="1" dirty="0"/>
              <a:t> 10,000 new jobs </a:t>
            </a:r>
          </a:p>
          <a:p>
            <a:pPr algn="ctr"/>
            <a:r>
              <a:rPr lang="en-AU" dirty="0"/>
              <a:t>in the ‘Geelong Region’ between 2015 and 2020</a:t>
            </a:r>
          </a:p>
        </p:txBody>
      </p:sp>
    </p:spTree>
    <p:extLst>
      <p:ext uri="{BB962C8B-B14F-4D97-AF65-F5344CB8AC3E}">
        <p14:creationId xmlns:p14="http://schemas.microsoft.com/office/powerpoint/2010/main" val="2209459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9576" t="10641" r="31646" b="8602"/>
          <a:stretch/>
        </p:blipFill>
        <p:spPr>
          <a:xfrm>
            <a:off x="3732003" y="157315"/>
            <a:ext cx="4280629" cy="5014451"/>
          </a:xfrm>
          <a:prstGeom prst="rect">
            <a:avLst/>
          </a:prstGeom>
        </p:spPr>
      </p:pic>
      <p:sp>
        <p:nvSpPr>
          <p:cNvPr id="15" name="Rectangle 14"/>
          <p:cNvSpPr/>
          <p:nvPr/>
        </p:nvSpPr>
        <p:spPr>
          <a:xfrm>
            <a:off x="4306529" y="235974"/>
            <a:ext cx="3480619" cy="2369204"/>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TextBox 15"/>
          <p:cNvSpPr txBox="1"/>
          <p:nvPr/>
        </p:nvSpPr>
        <p:spPr>
          <a:xfrm>
            <a:off x="1072718" y="5134451"/>
            <a:ext cx="9948240" cy="1415772"/>
          </a:xfrm>
          <a:prstGeom prst="rect">
            <a:avLst/>
          </a:prstGeom>
          <a:noFill/>
        </p:spPr>
        <p:txBody>
          <a:bodyPr wrap="square" rtlCol="0">
            <a:spAutoFit/>
          </a:bodyPr>
          <a:lstStyle/>
          <a:p>
            <a:pPr algn="ctr"/>
            <a:endParaRPr lang="en-AU" dirty="0"/>
          </a:p>
          <a:p>
            <a:pPr algn="ctr"/>
            <a:r>
              <a:rPr lang="en-AU" sz="3200" b="1" dirty="0"/>
              <a:t>About 1,000 new jobs in Education and Training</a:t>
            </a:r>
          </a:p>
          <a:p>
            <a:pPr algn="ctr"/>
            <a:r>
              <a:rPr lang="en-AU" dirty="0"/>
              <a:t>in the ‘Geelong Region’</a:t>
            </a:r>
          </a:p>
          <a:p>
            <a:pPr algn="ctr"/>
            <a:r>
              <a:rPr lang="en-AU" dirty="0"/>
              <a:t>between 2015 and 2020</a:t>
            </a:r>
          </a:p>
        </p:txBody>
      </p:sp>
      <p:sp>
        <p:nvSpPr>
          <p:cNvPr id="17" name="Rectangle 16"/>
          <p:cNvSpPr/>
          <p:nvPr/>
        </p:nvSpPr>
        <p:spPr>
          <a:xfrm>
            <a:off x="4295867" y="3073400"/>
            <a:ext cx="3480619" cy="2418751"/>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238511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9576" t="10641" r="31646" b="8602"/>
          <a:stretch/>
        </p:blipFill>
        <p:spPr>
          <a:xfrm>
            <a:off x="3732003" y="157315"/>
            <a:ext cx="4280629" cy="5014451"/>
          </a:xfrm>
          <a:prstGeom prst="rect">
            <a:avLst/>
          </a:prstGeom>
        </p:spPr>
      </p:pic>
      <p:sp>
        <p:nvSpPr>
          <p:cNvPr id="15" name="Rectangle 14"/>
          <p:cNvSpPr/>
          <p:nvPr/>
        </p:nvSpPr>
        <p:spPr>
          <a:xfrm>
            <a:off x="4306529" y="235974"/>
            <a:ext cx="3480619" cy="1834366"/>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4"/>
          <p:cNvSpPr/>
          <p:nvPr/>
        </p:nvSpPr>
        <p:spPr>
          <a:xfrm>
            <a:off x="6955904" y="2148999"/>
            <a:ext cx="779647" cy="2923333"/>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p:cNvSpPr/>
          <p:nvPr/>
        </p:nvSpPr>
        <p:spPr>
          <a:xfrm>
            <a:off x="4183745" y="2553419"/>
            <a:ext cx="2772159" cy="2797298"/>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TextBox 6"/>
          <p:cNvSpPr txBox="1"/>
          <p:nvPr/>
        </p:nvSpPr>
        <p:spPr>
          <a:xfrm>
            <a:off x="1072718" y="5134451"/>
            <a:ext cx="9948240" cy="1292662"/>
          </a:xfrm>
          <a:prstGeom prst="rect">
            <a:avLst/>
          </a:prstGeom>
          <a:noFill/>
        </p:spPr>
        <p:txBody>
          <a:bodyPr wrap="square" rtlCol="0">
            <a:spAutoFit/>
          </a:bodyPr>
          <a:lstStyle/>
          <a:p>
            <a:pPr algn="ctr"/>
            <a:endParaRPr lang="en-AU" dirty="0"/>
          </a:p>
          <a:p>
            <a:pPr algn="ctr"/>
            <a:r>
              <a:rPr lang="en-AU" sz="2400" b="1" dirty="0"/>
              <a:t>About 800 new jobs in Accommodation and Food Services</a:t>
            </a:r>
          </a:p>
          <a:p>
            <a:pPr algn="ctr"/>
            <a:r>
              <a:rPr lang="en-AU" dirty="0"/>
              <a:t>in the ‘Geelong Region’</a:t>
            </a:r>
          </a:p>
          <a:p>
            <a:pPr algn="ctr"/>
            <a:r>
              <a:rPr lang="en-AU" dirty="0"/>
              <a:t>between 2015 and 2020</a:t>
            </a:r>
          </a:p>
        </p:txBody>
      </p:sp>
    </p:spTree>
    <p:extLst>
      <p:ext uri="{BB962C8B-B14F-4D97-AF65-F5344CB8AC3E}">
        <p14:creationId xmlns:p14="http://schemas.microsoft.com/office/powerpoint/2010/main" val="191156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9576" t="10641" r="31646" b="8602"/>
          <a:stretch/>
        </p:blipFill>
        <p:spPr>
          <a:xfrm>
            <a:off x="3732003" y="157315"/>
            <a:ext cx="4280629" cy="5014451"/>
          </a:xfrm>
          <a:prstGeom prst="rect">
            <a:avLst/>
          </a:prstGeom>
        </p:spPr>
      </p:pic>
      <p:sp>
        <p:nvSpPr>
          <p:cNvPr id="15" name="Rectangle 14"/>
          <p:cNvSpPr/>
          <p:nvPr/>
        </p:nvSpPr>
        <p:spPr>
          <a:xfrm>
            <a:off x="4306529" y="235974"/>
            <a:ext cx="3480619" cy="1351286"/>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TextBox 15"/>
          <p:cNvSpPr txBox="1"/>
          <p:nvPr/>
        </p:nvSpPr>
        <p:spPr>
          <a:xfrm>
            <a:off x="1072718" y="5134451"/>
            <a:ext cx="9948240" cy="1292662"/>
          </a:xfrm>
          <a:prstGeom prst="rect">
            <a:avLst/>
          </a:prstGeom>
          <a:noFill/>
        </p:spPr>
        <p:txBody>
          <a:bodyPr wrap="square" rtlCol="0">
            <a:spAutoFit/>
          </a:bodyPr>
          <a:lstStyle/>
          <a:p>
            <a:pPr algn="ctr"/>
            <a:endParaRPr lang="en-AU" dirty="0"/>
          </a:p>
          <a:p>
            <a:pPr algn="ctr"/>
            <a:r>
              <a:rPr lang="en-AU" sz="2400" b="1" dirty="0"/>
              <a:t>About 800 new jobs in Accommodation and Food Services</a:t>
            </a:r>
          </a:p>
          <a:p>
            <a:pPr algn="ctr"/>
            <a:r>
              <a:rPr lang="en-AU" dirty="0"/>
              <a:t>in the ‘Geelong Region’</a:t>
            </a:r>
          </a:p>
          <a:p>
            <a:pPr algn="ctr"/>
            <a:r>
              <a:rPr lang="en-AU" dirty="0"/>
              <a:t>between 2015 and 2020</a:t>
            </a:r>
          </a:p>
        </p:txBody>
      </p:sp>
      <p:sp>
        <p:nvSpPr>
          <p:cNvPr id="5" name="Rectangle 4"/>
          <p:cNvSpPr/>
          <p:nvPr/>
        </p:nvSpPr>
        <p:spPr>
          <a:xfrm>
            <a:off x="6930189" y="1587260"/>
            <a:ext cx="779647" cy="3673797"/>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TextBox 5"/>
          <p:cNvSpPr txBox="1"/>
          <p:nvPr/>
        </p:nvSpPr>
        <p:spPr>
          <a:xfrm>
            <a:off x="8012632" y="3190932"/>
            <a:ext cx="3775333" cy="1107996"/>
          </a:xfrm>
          <a:prstGeom prst="rect">
            <a:avLst/>
          </a:prstGeom>
          <a:noFill/>
        </p:spPr>
        <p:txBody>
          <a:bodyPr wrap="square" rtlCol="0">
            <a:spAutoFit/>
          </a:bodyPr>
          <a:lstStyle/>
          <a:p>
            <a:pPr algn="ctr"/>
            <a:endParaRPr lang="en-AU" dirty="0"/>
          </a:p>
          <a:p>
            <a:pPr algn="ctr"/>
            <a:r>
              <a:rPr lang="en-AU" sz="2400" b="1" dirty="0"/>
              <a:t>And another about 800 new jobs in Retail</a:t>
            </a:r>
          </a:p>
        </p:txBody>
      </p:sp>
      <p:sp>
        <p:nvSpPr>
          <p:cNvPr id="7" name="Rectangle 6"/>
          <p:cNvSpPr/>
          <p:nvPr/>
        </p:nvSpPr>
        <p:spPr>
          <a:xfrm>
            <a:off x="4327796" y="2562045"/>
            <a:ext cx="2546348" cy="2840778"/>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945005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29576" t="10641" r="31646" b="8602"/>
          <a:stretch/>
        </p:blipFill>
        <p:spPr>
          <a:xfrm>
            <a:off x="3732003" y="157315"/>
            <a:ext cx="4280629" cy="5014451"/>
          </a:xfrm>
          <a:prstGeom prst="rect">
            <a:avLst/>
          </a:prstGeom>
        </p:spPr>
      </p:pic>
      <p:sp>
        <p:nvSpPr>
          <p:cNvPr id="3" name="TextBox 2"/>
          <p:cNvSpPr txBox="1"/>
          <p:nvPr/>
        </p:nvSpPr>
        <p:spPr>
          <a:xfrm>
            <a:off x="3123644" y="5171766"/>
            <a:ext cx="5497345" cy="1138773"/>
          </a:xfrm>
          <a:prstGeom prst="rect">
            <a:avLst/>
          </a:prstGeom>
          <a:noFill/>
        </p:spPr>
        <p:txBody>
          <a:bodyPr wrap="square" rtlCol="0">
            <a:spAutoFit/>
          </a:bodyPr>
          <a:lstStyle/>
          <a:p>
            <a:pPr algn="ctr"/>
            <a:r>
              <a:rPr lang="en-AU" dirty="0"/>
              <a:t>Approximately</a:t>
            </a:r>
          </a:p>
          <a:p>
            <a:pPr algn="ctr"/>
            <a:r>
              <a:rPr lang="en-AU" sz="3200" b="1" dirty="0"/>
              <a:t> 10,000 new jobs </a:t>
            </a:r>
          </a:p>
          <a:p>
            <a:pPr algn="ctr"/>
            <a:r>
              <a:rPr lang="en-AU" dirty="0"/>
              <a:t>in the ‘Geelong Region’ between 2015 and 2020</a:t>
            </a:r>
          </a:p>
        </p:txBody>
      </p:sp>
      <p:sp>
        <p:nvSpPr>
          <p:cNvPr id="4" name="Rectangle 3"/>
          <p:cNvSpPr/>
          <p:nvPr/>
        </p:nvSpPr>
        <p:spPr>
          <a:xfrm>
            <a:off x="4327796" y="3019245"/>
            <a:ext cx="3254823" cy="2152521"/>
          </a:xfrm>
          <a:prstGeom prst="rect">
            <a:avLst/>
          </a:prstGeom>
          <a:solidFill>
            <a:schemeClr val="accent4">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4"/>
          <p:cNvSpPr/>
          <p:nvPr/>
        </p:nvSpPr>
        <p:spPr>
          <a:xfrm>
            <a:off x="4327796" y="2587925"/>
            <a:ext cx="3254823" cy="431320"/>
          </a:xfrm>
          <a:prstGeom prst="rect">
            <a:avLst/>
          </a:prstGeom>
          <a:solidFill>
            <a:schemeClr val="accent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p:cNvSpPr/>
          <p:nvPr/>
        </p:nvSpPr>
        <p:spPr>
          <a:xfrm>
            <a:off x="4327796" y="2053087"/>
            <a:ext cx="2952898" cy="534838"/>
          </a:xfrm>
          <a:prstGeom prst="rect">
            <a:avLst/>
          </a:prstGeom>
          <a:solidFill>
            <a:schemeClr val="accent6">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p:cNvSpPr/>
          <p:nvPr/>
        </p:nvSpPr>
        <p:spPr>
          <a:xfrm>
            <a:off x="4327796" y="1595887"/>
            <a:ext cx="2952898" cy="457200"/>
          </a:xfrm>
          <a:prstGeom prst="rect">
            <a:avLst/>
          </a:prstGeom>
          <a:solidFill>
            <a:srgbClr val="00B0F0">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779406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Principles </a:t>
            </a:r>
          </a:p>
        </p:txBody>
      </p:sp>
      <p:grpSp>
        <p:nvGrpSpPr>
          <p:cNvPr id="7" name="Group 6"/>
          <p:cNvGrpSpPr/>
          <p:nvPr/>
        </p:nvGrpSpPr>
        <p:grpSpPr>
          <a:xfrm>
            <a:off x="3473131" y="3749365"/>
            <a:ext cx="8403795" cy="2301315"/>
            <a:chOff x="3473131" y="3667172"/>
            <a:chExt cx="8403795" cy="2301315"/>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0990" r="-10990"/>
            <a:stretch/>
          </p:blipFill>
          <p:spPr>
            <a:xfrm>
              <a:off x="3546763" y="3769938"/>
              <a:ext cx="2268409" cy="2047668"/>
            </a:xfrm>
            <a:prstGeom prst="rect">
              <a:avLst/>
            </a:prstGeom>
            <a:ln w="34925">
              <a:solidFill>
                <a:schemeClr val="bg1"/>
              </a:solidFill>
            </a:ln>
          </p:spPr>
        </p:pic>
        <p:pic>
          <p:nvPicPr>
            <p:cNvPr id="5" name="Content Placeholder 3"/>
            <p:cNvPicPr>
              <a:picLocks noChangeAspect="1"/>
            </p:cNvPicPr>
            <p:nvPr/>
          </p:nvPicPr>
          <p:blipFill rotWithShape="1">
            <a:blip r:embed="rId3">
              <a:extLst>
                <a:ext uri="{28A0092B-C50C-407E-A947-70E740481C1C}">
                  <a14:useLocalDpi xmlns:a14="http://schemas.microsoft.com/office/drawing/2010/main" val="0"/>
                </a:ext>
              </a:extLst>
            </a:blip>
            <a:srcRect l="9203" r="10319"/>
            <a:stretch/>
          </p:blipFill>
          <p:spPr>
            <a:xfrm>
              <a:off x="5117622" y="3768539"/>
              <a:ext cx="1796886" cy="2091128"/>
            </a:xfrm>
            <a:prstGeom prst="rect">
              <a:avLst/>
            </a:prstGeom>
            <a:ln w="34925">
              <a:solidFill>
                <a:schemeClr val="bg1"/>
              </a:solidFill>
            </a:ln>
          </p:spPr>
        </p:pic>
        <p:pic>
          <p:nvPicPr>
            <p:cNvPr id="8" name="Picture 7"/>
            <p:cNvPicPr>
              <a:picLocks noChangeAspect="1"/>
            </p:cNvPicPr>
            <p:nvPr/>
          </p:nvPicPr>
          <p:blipFill rotWithShape="1">
            <a:blip r:embed="rId4">
              <a:extLst>
                <a:ext uri="{28A0092B-C50C-407E-A947-70E740481C1C}">
                  <a14:useLocalDpi xmlns:a14="http://schemas.microsoft.com/office/drawing/2010/main" val="0"/>
                </a:ext>
              </a:extLst>
            </a:blip>
            <a:srcRect l="17531" t="616" r="2138" b="-616"/>
            <a:stretch/>
          </p:blipFill>
          <p:spPr>
            <a:xfrm>
              <a:off x="6914508" y="3789981"/>
              <a:ext cx="2965960" cy="2091128"/>
            </a:xfrm>
            <a:prstGeom prst="rect">
              <a:avLst/>
            </a:prstGeom>
            <a:ln w="34925">
              <a:solidFill>
                <a:schemeClr val="bg1"/>
              </a:solidFill>
            </a:ln>
          </p:spPr>
        </p:pic>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l="20282" r="-1"/>
            <a:stretch/>
          </p:blipFill>
          <p:spPr>
            <a:xfrm>
              <a:off x="9674521" y="3789982"/>
              <a:ext cx="2202405" cy="2069398"/>
            </a:xfrm>
            <a:prstGeom prst="rect">
              <a:avLst/>
            </a:prstGeom>
            <a:ln w="34925">
              <a:solidFill>
                <a:schemeClr val="bg1"/>
              </a:solidFill>
            </a:ln>
          </p:spPr>
        </p:pic>
        <p:sp>
          <p:nvSpPr>
            <p:cNvPr id="3" name="Rectangle 2"/>
            <p:cNvSpPr/>
            <p:nvPr/>
          </p:nvSpPr>
          <p:spPr>
            <a:xfrm>
              <a:off x="3546763" y="3667172"/>
              <a:ext cx="8330163" cy="195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9"/>
            <p:cNvSpPr/>
            <p:nvPr/>
          </p:nvSpPr>
          <p:spPr>
            <a:xfrm>
              <a:off x="3473131" y="5772576"/>
              <a:ext cx="8330163" cy="195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11" name="Rectangle 10"/>
          <p:cNvSpPr/>
          <p:nvPr/>
        </p:nvSpPr>
        <p:spPr>
          <a:xfrm>
            <a:off x="3586614" y="1384761"/>
            <a:ext cx="8216680" cy="2062103"/>
          </a:xfrm>
          <a:prstGeom prst="rect">
            <a:avLst/>
          </a:prstGeom>
        </p:spPr>
        <p:txBody>
          <a:bodyPr wrap="square">
            <a:spAutoFit/>
          </a:bodyPr>
          <a:lstStyle/>
          <a:p>
            <a:pPr marL="285750" indent="-285750">
              <a:lnSpc>
                <a:spcPct val="100000"/>
              </a:lnSpc>
              <a:spcAft>
                <a:spcPts val="600"/>
              </a:spcAft>
              <a:buFont typeface="Arial" panose="020B0604020202020204" pitchFamily="34" charset="0"/>
              <a:buChar char="•"/>
            </a:pPr>
            <a:r>
              <a:rPr lang="en-AU" dirty="0">
                <a:latin typeface="Calibri" panose="020F0502020204030204" pitchFamily="34" charset="0"/>
              </a:rPr>
              <a:t>There is </a:t>
            </a:r>
            <a:r>
              <a:rPr lang="en-AU" i="1" dirty="0">
                <a:latin typeface="Calibri" panose="020F0502020204030204" pitchFamily="34" charset="0"/>
              </a:rPr>
              <a:t>wisdom </a:t>
            </a:r>
            <a:r>
              <a:rPr lang="en-AU" dirty="0">
                <a:latin typeface="Calibri" panose="020F0502020204030204" pitchFamily="34" charset="0"/>
              </a:rPr>
              <a:t>in the room </a:t>
            </a:r>
          </a:p>
          <a:p>
            <a:pPr marL="285750" indent="-285750">
              <a:lnSpc>
                <a:spcPct val="100000"/>
              </a:lnSpc>
              <a:spcAft>
                <a:spcPts val="600"/>
              </a:spcAft>
              <a:buFont typeface="Arial" panose="020B0604020202020204" pitchFamily="34" charset="0"/>
              <a:buChar char="•"/>
            </a:pPr>
            <a:r>
              <a:rPr lang="en-AU" dirty="0">
                <a:latin typeface="Calibri" panose="020F0502020204030204" pitchFamily="34" charset="0"/>
              </a:rPr>
              <a:t>Use the time and space to see things anew – looking for creative, interesting and real ideas </a:t>
            </a:r>
          </a:p>
          <a:p>
            <a:pPr marL="285750" indent="-285750">
              <a:lnSpc>
                <a:spcPct val="100000"/>
              </a:lnSpc>
              <a:spcAft>
                <a:spcPts val="600"/>
              </a:spcAft>
              <a:buFont typeface="Arial" panose="020B0604020202020204" pitchFamily="34" charset="0"/>
              <a:buChar char="•"/>
            </a:pPr>
            <a:r>
              <a:rPr lang="en-AU" dirty="0">
                <a:latin typeface="Calibri" panose="020F0502020204030204" pitchFamily="34" charset="0"/>
              </a:rPr>
              <a:t>Less is often more - compelling and clear stories</a:t>
            </a:r>
          </a:p>
          <a:p>
            <a:pPr marL="285750" indent="-285750">
              <a:lnSpc>
                <a:spcPct val="100000"/>
              </a:lnSpc>
              <a:spcAft>
                <a:spcPts val="600"/>
              </a:spcAft>
              <a:buFont typeface="Arial" panose="020B0604020202020204" pitchFamily="34" charset="0"/>
              <a:buChar char="•"/>
            </a:pPr>
            <a:r>
              <a:rPr lang="en-AU" dirty="0">
                <a:latin typeface="Calibri" panose="020F0502020204030204" pitchFamily="34" charset="0"/>
              </a:rPr>
              <a:t>Plans are for stepping into</a:t>
            </a:r>
          </a:p>
          <a:p>
            <a:pPr marL="285750" indent="-285750">
              <a:lnSpc>
                <a:spcPct val="100000"/>
              </a:lnSpc>
              <a:spcAft>
                <a:spcPts val="600"/>
              </a:spcAft>
              <a:buFont typeface="Arial" panose="020B0604020202020204" pitchFamily="34" charset="0"/>
              <a:buChar char="•"/>
            </a:pPr>
            <a:r>
              <a:rPr lang="en-AU" dirty="0">
                <a:latin typeface="Calibri" panose="020F0502020204030204" pitchFamily="34" charset="0"/>
              </a:rPr>
              <a:t>Plans outline desired possibilities, not prescribe the future</a:t>
            </a:r>
          </a:p>
        </p:txBody>
      </p:sp>
      <p:sp>
        <p:nvSpPr>
          <p:cNvPr id="12" name="TextBox 11"/>
          <p:cNvSpPr txBox="1"/>
          <p:nvPr/>
        </p:nvSpPr>
        <p:spPr>
          <a:xfrm>
            <a:off x="3586613" y="830064"/>
            <a:ext cx="4667969" cy="369332"/>
          </a:xfrm>
          <a:prstGeom prst="rect">
            <a:avLst/>
          </a:prstGeom>
          <a:noFill/>
        </p:spPr>
        <p:txBody>
          <a:bodyPr wrap="square" rtlCol="0">
            <a:spAutoFit/>
          </a:bodyPr>
          <a:lstStyle/>
          <a:p>
            <a:r>
              <a:rPr lang="en-AU" b="1" dirty="0">
                <a:latin typeface="Calibri" panose="020F0502020204030204" pitchFamily="34" charset="0"/>
              </a:rPr>
              <a:t>How are we going to work today?</a:t>
            </a:r>
          </a:p>
        </p:txBody>
      </p:sp>
    </p:spTree>
    <p:extLst>
      <p:ext uri="{BB962C8B-B14F-4D97-AF65-F5344CB8AC3E}">
        <p14:creationId xmlns:p14="http://schemas.microsoft.com/office/powerpoint/2010/main" val="29151739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86548" y="533400"/>
            <a:ext cx="11903852" cy="5956300"/>
          </a:xfrm>
          <a:prstGeom prst="rect">
            <a:avLst/>
          </a:prstGeom>
        </p:spPr>
      </p:pic>
      <p:sp>
        <p:nvSpPr>
          <p:cNvPr id="3" name="TextBox 2"/>
          <p:cNvSpPr txBox="1"/>
          <p:nvPr/>
        </p:nvSpPr>
        <p:spPr>
          <a:xfrm>
            <a:off x="0" y="6596390"/>
            <a:ext cx="7899400" cy="261610"/>
          </a:xfrm>
          <a:prstGeom prst="rect">
            <a:avLst/>
          </a:prstGeom>
          <a:noFill/>
        </p:spPr>
        <p:txBody>
          <a:bodyPr wrap="square" rtlCol="0">
            <a:spAutoFit/>
          </a:bodyPr>
          <a:lstStyle/>
          <a:p>
            <a:r>
              <a:rPr lang="en-AU" sz="1100" dirty="0">
                <a:solidFill>
                  <a:schemeClr val="bg1">
                    <a:lumMod val="50000"/>
                  </a:schemeClr>
                </a:solidFill>
              </a:rPr>
              <a:t>Source: 2011 ABS Census, Expanded Community Profile X37 and X38</a:t>
            </a:r>
          </a:p>
        </p:txBody>
      </p:sp>
    </p:spTree>
    <p:extLst>
      <p:ext uri="{BB962C8B-B14F-4D97-AF65-F5344CB8AC3E}">
        <p14:creationId xmlns:p14="http://schemas.microsoft.com/office/powerpoint/2010/main" val="31724974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35093" t="10641" r="45488" b="58951"/>
          <a:stretch/>
        </p:blipFill>
        <p:spPr>
          <a:xfrm>
            <a:off x="7223900" y="2481943"/>
            <a:ext cx="4968100" cy="4376057"/>
          </a:xfrm>
          <a:prstGeom prst="rect">
            <a:avLst/>
          </a:prstGeom>
        </p:spPr>
      </p:pic>
      <p:sp>
        <p:nvSpPr>
          <p:cNvPr id="17" name="TextBox 16"/>
          <p:cNvSpPr txBox="1"/>
          <p:nvPr/>
        </p:nvSpPr>
        <p:spPr>
          <a:xfrm>
            <a:off x="807522" y="736270"/>
            <a:ext cx="7932717" cy="646331"/>
          </a:xfrm>
          <a:prstGeom prst="rect">
            <a:avLst/>
          </a:prstGeom>
          <a:noFill/>
        </p:spPr>
        <p:txBody>
          <a:bodyPr wrap="square" rtlCol="0">
            <a:spAutoFit/>
          </a:bodyPr>
          <a:lstStyle/>
          <a:p>
            <a:r>
              <a:rPr lang="en-AU" sz="3600" dirty="0"/>
              <a:t>What else do we know about G21?</a:t>
            </a:r>
          </a:p>
        </p:txBody>
      </p:sp>
      <p:sp>
        <p:nvSpPr>
          <p:cNvPr id="26" name="TextBox 25"/>
          <p:cNvSpPr txBox="1"/>
          <p:nvPr/>
        </p:nvSpPr>
        <p:spPr>
          <a:xfrm>
            <a:off x="807522" y="1382601"/>
            <a:ext cx="6483927" cy="369332"/>
          </a:xfrm>
          <a:prstGeom prst="rect">
            <a:avLst/>
          </a:prstGeom>
          <a:noFill/>
        </p:spPr>
        <p:txBody>
          <a:bodyPr wrap="square" rtlCol="0">
            <a:spAutoFit/>
          </a:bodyPr>
          <a:lstStyle/>
          <a:p>
            <a:r>
              <a:rPr lang="en-AU" dirty="0">
                <a:solidFill>
                  <a:schemeClr val="bg1">
                    <a:lumMod val="50000"/>
                  </a:schemeClr>
                </a:solidFill>
              </a:rPr>
              <a:t>Colac-Otway | Greater Geelong | </a:t>
            </a:r>
            <a:r>
              <a:rPr lang="en-AU" dirty="0" err="1">
                <a:solidFill>
                  <a:schemeClr val="bg1">
                    <a:lumMod val="50000"/>
                  </a:schemeClr>
                </a:solidFill>
              </a:rPr>
              <a:t>Queenscliffe</a:t>
            </a:r>
            <a:r>
              <a:rPr lang="en-AU" dirty="0">
                <a:solidFill>
                  <a:schemeClr val="bg1">
                    <a:lumMod val="50000"/>
                  </a:schemeClr>
                </a:solidFill>
              </a:rPr>
              <a:t> | Surf Coast</a:t>
            </a:r>
          </a:p>
        </p:txBody>
      </p:sp>
      <p:sp>
        <p:nvSpPr>
          <p:cNvPr id="7" name="Rectangle 6"/>
          <p:cNvSpPr/>
          <p:nvPr/>
        </p:nvSpPr>
        <p:spPr>
          <a:xfrm>
            <a:off x="7291449" y="2481943"/>
            <a:ext cx="4900551" cy="437605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533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35093" t="10641" r="45488" b="58951"/>
          <a:stretch/>
        </p:blipFill>
        <p:spPr>
          <a:xfrm>
            <a:off x="7223900" y="2481943"/>
            <a:ext cx="4968100" cy="4376057"/>
          </a:xfrm>
          <a:prstGeom prst="rect">
            <a:avLst/>
          </a:prstGeom>
        </p:spPr>
      </p:pic>
      <p:sp>
        <p:nvSpPr>
          <p:cNvPr id="26" name="TextBox 25"/>
          <p:cNvSpPr txBox="1"/>
          <p:nvPr/>
        </p:nvSpPr>
        <p:spPr>
          <a:xfrm>
            <a:off x="807522" y="1382601"/>
            <a:ext cx="6483927" cy="369332"/>
          </a:xfrm>
          <a:prstGeom prst="rect">
            <a:avLst/>
          </a:prstGeom>
          <a:noFill/>
        </p:spPr>
        <p:txBody>
          <a:bodyPr wrap="square" rtlCol="0">
            <a:spAutoFit/>
          </a:bodyPr>
          <a:lstStyle/>
          <a:p>
            <a:r>
              <a:rPr lang="en-AU" dirty="0">
                <a:solidFill>
                  <a:schemeClr val="bg1">
                    <a:lumMod val="50000"/>
                  </a:schemeClr>
                </a:solidFill>
              </a:rPr>
              <a:t>Colac-Otway | Greater Geelong | </a:t>
            </a:r>
            <a:r>
              <a:rPr lang="en-AU" dirty="0" err="1">
                <a:solidFill>
                  <a:schemeClr val="bg1">
                    <a:lumMod val="50000"/>
                  </a:schemeClr>
                </a:solidFill>
              </a:rPr>
              <a:t>Queenscliffe</a:t>
            </a:r>
            <a:r>
              <a:rPr lang="en-AU" dirty="0">
                <a:solidFill>
                  <a:schemeClr val="bg1">
                    <a:lumMod val="50000"/>
                  </a:schemeClr>
                </a:solidFill>
              </a:rPr>
              <a:t> | Surf Coast</a:t>
            </a:r>
          </a:p>
        </p:txBody>
      </p:sp>
      <p:sp>
        <p:nvSpPr>
          <p:cNvPr id="3" name="TextBox 2"/>
          <p:cNvSpPr txBox="1"/>
          <p:nvPr/>
        </p:nvSpPr>
        <p:spPr>
          <a:xfrm>
            <a:off x="490022" y="2028932"/>
            <a:ext cx="8250217" cy="707886"/>
          </a:xfrm>
          <a:prstGeom prst="rect">
            <a:avLst/>
          </a:prstGeom>
          <a:noFill/>
        </p:spPr>
        <p:txBody>
          <a:bodyPr wrap="square" rtlCol="0">
            <a:spAutoFit/>
          </a:bodyPr>
          <a:lstStyle/>
          <a:p>
            <a:pPr marL="285750" indent="-285750">
              <a:buFont typeface="Arial" panose="020B0604020202020204" pitchFamily="34" charset="0"/>
              <a:buChar char="•"/>
            </a:pPr>
            <a:r>
              <a:rPr lang="en-AU" sz="2000" dirty="0"/>
              <a:t>The G21 region is dominated by small to medium enterprises (SMEs)</a:t>
            </a:r>
          </a:p>
          <a:p>
            <a:pPr marL="800100" lvl="1" indent="-342900">
              <a:buFont typeface="Courier New" panose="02070309020205020404" pitchFamily="49" charset="0"/>
              <a:buChar char="o"/>
            </a:pPr>
            <a:r>
              <a:rPr lang="en-AU" sz="2000" dirty="0"/>
              <a:t>with a few large, key employers</a:t>
            </a:r>
          </a:p>
        </p:txBody>
      </p:sp>
      <p:grpSp>
        <p:nvGrpSpPr>
          <p:cNvPr id="6" name="Group 5"/>
          <p:cNvGrpSpPr/>
          <p:nvPr/>
        </p:nvGrpSpPr>
        <p:grpSpPr>
          <a:xfrm>
            <a:off x="1" y="2704328"/>
            <a:ext cx="7291448" cy="4051258"/>
            <a:chOff x="1" y="2704328"/>
            <a:chExt cx="7291448" cy="4051258"/>
          </a:xfrm>
        </p:grpSpPr>
        <p:pic>
          <p:nvPicPr>
            <p:cNvPr id="4" name="Picture 3"/>
            <p:cNvPicPr>
              <a:picLocks noChangeAspect="1"/>
            </p:cNvPicPr>
            <p:nvPr/>
          </p:nvPicPr>
          <p:blipFill>
            <a:blip r:embed="rId3"/>
            <a:stretch>
              <a:fillRect/>
            </a:stretch>
          </p:blipFill>
          <p:spPr>
            <a:xfrm>
              <a:off x="1" y="2704328"/>
              <a:ext cx="7291448" cy="3774259"/>
            </a:xfrm>
            <a:prstGeom prst="rect">
              <a:avLst/>
            </a:prstGeom>
          </p:spPr>
        </p:pic>
        <p:sp>
          <p:nvSpPr>
            <p:cNvPr id="5" name="TextBox 4"/>
            <p:cNvSpPr txBox="1"/>
            <p:nvPr/>
          </p:nvSpPr>
          <p:spPr>
            <a:xfrm>
              <a:off x="317500" y="6478587"/>
              <a:ext cx="5664200" cy="276999"/>
            </a:xfrm>
            <a:prstGeom prst="rect">
              <a:avLst/>
            </a:prstGeom>
            <a:noFill/>
          </p:spPr>
          <p:txBody>
            <a:bodyPr wrap="square" rtlCol="0">
              <a:spAutoFit/>
            </a:bodyPr>
            <a:lstStyle/>
            <a:p>
              <a:r>
                <a:rPr lang="en-AU" sz="1200" dirty="0">
                  <a:solidFill>
                    <a:schemeClr val="bg1">
                      <a:lumMod val="50000"/>
                    </a:schemeClr>
                  </a:solidFill>
                </a:rPr>
                <a:t>Source: Skilling the Bay, Geelong Region Labour Market – a snapshot, 2012</a:t>
              </a:r>
            </a:p>
          </p:txBody>
        </p:sp>
      </p:grpSp>
      <p:sp>
        <p:nvSpPr>
          <p:cNvPr id="7" name="Rectangle 6"/>
          <p:cNvSpPr/>
          <p:nvPr/>
        </p:nvSpPr>
        <p:spPr>
          <a:xfrm>
            <a:off x="7291449" y="2481943"/>
            <a:ext cx="4900551" cy="4376057"/>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TextBox 14"/>
          <p:cNvSpPr txBox="1"/>
          <p:nvPr/>
        </p:nvSpPr>
        <p:spPr>
          <a:xfrm>
            <a:off x="807522" y="736270"/>
            <a:ext cx="7932717" cy="646331"/>
          </a:xfrm>
          <a:prstGeom prst="rect">
            <a:avLst/>
          </a:prstGeom>
          <a:noFill/>
        </p:spPr>
        <p:txBody>
          <a:bodyPr wrap="square" rtlCol="0">
            <a:spAutoFit/>
          </a:bodyPr>
          <a:lstStyle/>
          <a:p>
            <a:r>
              <a:rPr lang="en-AU" sz="3600" dirty="0"/>
              <a:t>What else do we know about G21?</a:t>
            </a:r>
          </a:p>
        </p:txBody>
      </p:sp>
    </p:spTree>
    <p:extLst>
      <p:ext uri="{BB962C8B-B14F-4D97-AF65-F5344CB8AC3E}">
        <p14:creationId xmlns:p14="http://schemas.microsoft.com/office/powerpoint/2010/main" val="2704945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Some useful information sources</a:t>
            </a:r>
          </a:p>
        </p:txBody>
      </p:sp>
      <p:sp>
        <p:nvSpPr>
          <p:cNvPr id="4" name="TextBox 3"/>
          <p:cNvSpPr txBox="1"/>
          <p:nvPr/>
        </p:nvSpPr>
        <p:spPr>
          <a:xfrm>
            <a:off x="3797300" y="660400"/>
            <a:ext cx="8267700" cy="1754326"/>
          </a:xfrm>
          <a:prstGeom prst="rect">
            <a:avLst/>
          </a:prstGeom>
          <a:noFill/>
        </p:spPr>
        <p:txBody>
          <a:bodyPr wrap="square" rtlCol="0">
            <a:spAutoFit/>
          </a:bodyPr>
          <a:lstStyle/>
          <a:p>
            <a:pPr marL="285750" indent="-285750">
              <a:buFont typeface="Arial" panose="020B0604020202020204" pitchFamily="34" charset="0"/>
              <a:buChar char="•"/>
            </a:pPr>
            <a:r>
              <a:rPr lang="en-AU" dirty="0">
                <a:latin typeface="Calibri" panose="020F0502020204030204" pitchFamily="34" charset="0"/>
              </a:rPr>
              <a:t>Enterprise Geelong – ‘Stats Centre’</a:t>
            </a:r>
          </a:p>
          <a:p>
            <a:r>
              <a:rPr lang="en-AU" dirty="0">
                <a:latin typeface="Calibri" panose="020F0502020204030204" pitchFamily="34" charset="0"/>
                <a:hlinkClick r:id="rId2" action="ppaction://hlinkfile"/>
              </a:rPr>
              <a:t>enterprisegeelong.com.au/stats-centre</a:t>
            </a:r>
            <a:endParaRPr lang="en-AU" dirty="0">
              <a:latin typeface="Calibri" panose="020F0502020204030204" pitchFamily="34" charset="0"/>
            </a:endParaRPr>
          </a:p>
          <a:p>
            <a:endParaRPr lang="en-AU" dirty="0">
              <a:latin typeface="Calibri" panose="020F0502020204030204" pitchFamily="34" charset="0"/>
            </a:endParaRPr>
          </a:p>
          <a:p>
            <a:pPr marL="285750" indent="-285750">
              <a:buFont typeface="Arial" panose="020B0604020202020204" pitchFamily="34" charset="0"/>
              <a:buChar char="•"/>
            </a:pPr>
            <a:r>
              <a:rPr lang="en-AU" dirty="0">
                <a:latin typeface="Calibri" panose="020F0502020204030204" pitchFamily="34" charset="0"/>
              </a:rPr>
              <a:t>Commonwealth Department of Employment – ‘Labour Market Information Portal’ and ‘Employment Projections’</a:t>
            </a:r>
          </a:p>
          <a:p>
            <a:r>
              <a:rPr lang="en-AU" dirty="0">
                <a:latin typeface="Calibri" panose="020F0502020204030204" pitchFamily="34" charset="0"/>
                <a:hlinkClick r:id="rId3" action="ppaction://hlinkfile"/>
              </a:rPr>
              <a:t>lmip.gov.au/</a:t>
            </a:r>
            <a:r>
              <a:rPr lang="en-AU" dirty="0" err="1">
                <a:latin typeface="Calibri" panose="020F0502020204030204" pitchFamily="34" charset="0"/>
                <a:hlinkClick r:id="rId3" action="ppaction://hlinkfile"/>
              </a:rPr>
              <a:t>default.aspx?LMIP</a:t>
            </a:r>
            <a:r>
              <a:rPr lang="en-AU" dirty="0">
                <a:latin typeface="Calibri" panose="020F0502020204030204" pitchFamily="34" charset="0"/>
                <a:hlinkClick r:id="rId3" action="ppaction://hlinkfile"/>
              </a:rPr>
              <a:t>/</a:t>
            </a:r>
            <a:r>
              <a:rPr lang="en-AU" dirty="0" err="1">
                <a:latin typeface="Calibri" panose="020F0502020204030204" pitchFamily="34" charset="0"/>
                <a:hlinkClick r:id="rId3" action="ppaction://hlinkfile"/>
              </a:rPr>
              <a:t>EmploymentProjections</a:t>
            </a:r>
            <a:endParaRPr lang="en-AU" dirty="0">
              <a:latin typeface="Calibri" panose="020F0502020204030204" pitchFamily="34" charset="0"/>
            </a:endParaRPr>
          </a:p>
        </p:txBody>
      </p:sp>
    </p:spTree>
    <p:extLst>
      <p:ext uri="{BB962C8B-B14F-4D97-AF65-F5344CB8AC3E}">
        <p14:creationId xmlns:p14="http://schemas.microsoft.com/office/powerpoint/2010/main" val="36018259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400" dirty="0"/>
              <a:t>Change happens</a:t>
            </a:r>
            <a:br>
              <a:rPr lang="en-AU" sz="2400" dirty="0"/>
            </a:br>
            <a:br>
              <a:rPr lang="en-AU" sz="2400" dirty="0"/>
            </a:br>
            <a:br>
              <a:rPr lang="en-AU" dirty="0"/>
            </a:br>
            <a:br>
              <a:rPr lang="en-AU" dirty="0"/>
            </a:br>
            <a:endParaRPr lang="en-AU" dirty="0"/>
          </a:p>
        </p:txBody>
      </p:sp>
      <p:pic>
        <p:nvPicPr>
          <p:cNvPr id="2050" name="Picture 2" descr="http://parkweb.vic.gov.au/__data/assets/image/0004/526738/varieties/heroImage.jpg"/>
          <p:cNvPicPr>
            <a:picLocks noChangeAspect="1" noChangeArrowheads="1"/>
          </p:cNvPicPr>
          <p:nvPr/>
        </p:nvPicPr>
        <p:blipFill rotWithShape="1">
          <a:blip r:embed="rId3">
            <a:extLst>
              <a:ext uri="{28A0092B-C50C-407E-A947-70E740481C1C}">
                <a14:useLocalDpi xmlns:a14="http://schemas.microsoft.com/office/drawing/2010/main" val="0"/>
              </a:ext>
            </a:extLst>
          </a:blip>
          <a:srcRect r="13432"/>
          <a:stretch/>
        </p:blipFill>
        <p:spPr bwMode="auto">
          <a:xfrm>
            <a:off x="3539613" y="651145"/>
            <a:ext cx="8310010" cy="52551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4813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‘Disruptive’ change is the new status quo</a:t>
            </a:r>
          </a:p>
        </p:txBody>
      </p:sp>
      <p:pic>
        <p:nvPicPr>
          <p:cNvPr id="3" name="Picture 2"/>
          <p:cNvPicPr>
            <a:picLocks noChangeAspect="1"/>
          </p:cNvPicPr>
          <p:nvPr/>
        </p:nvPicPr>
        <p:blipFill>
          <a:blip r:embed="rId3"/>
          <a:stretch>
            <a:fillRect/>
          </a:stretch>
        </p:blipFill>
        <p:spPr>
          <a:xfrm>
            <a:off x="3632894" y="196353"/>
            <a:ext cx="2905690" cy="2622508"/>
          </a:xfrm>
          <a:prstGeom prst="rect">
            <a:avLst/>
          </a:prstGeom>
        </p:spPr>
      </p:pic>
      <p:pic>
        <p:nvPicPr>
          <p:cNvPr id="4" name="Picture 3"/>
          <p:cNvPicPr>
            <a:picLocks noChangeAspect="1"/>
          </p:cNvPicPr>
          <p:nvPr/>
        </p:nvPicPr>
        <p:blipFill rotWithShape="1">
          <a:blip r:embed="rId4"/>
          <a:srcRect r="11085"/>
          <a:stretch/>
        </p:blipFill>
        <p:spPr>
          <a:xfrm>
            <a:off x="4235752" y="870898"/>
            <a:ext cx="3504070" cy="2622508"/>
          </a:xfrm>
          <a:prstGeom prst="rect">
            <a:avLst/>
          </a:prstGeom>
        </p:spPr>
      </p:pic>
      <p:pic>
        <p:nvPicPr>
          <p:cNvPr id="5" name="Picture 4"/>
          <p:cNvPicPr>
            <a:picLocks noChangeAspect="1"/>
          </p:cNvPicPr>
          <p:nvPr/>
        </p:nvPicPr>
        <p:blipFill rotWithShape="1">
          <a:blip r:embed="rId5"/>
          <a:srcRect l="22323" t="-523" r="17766" b="523"/>
          <a:stretch/>
        </p:blipFill>
        <p:spPr>
          <a:xfrm>
            <a:off x="5085739" y="1677433"/>
            <a:ext cx="2905691" cy="2725077"/>
          </a:xfrm>
          <a:prstGeom prst="rect">
            <a:avLst/>
          </a:prstGeom>
        </p:spPr>
      </p:pic>
      <p:pic>
        <p:nvPicPr>
          <p:cNvPr id="7" name="Picture 6"/>
          <p:cNvPicPr>
            <a:picLocks noChangeAspect="1"/>
          </p:cNvPicPr>
          <p:nvPr/>
        </p:nvPicPr>
        <p:blipFill rotWithShape="1">
          <a:blip r:embed="rId6"/>
          <a:srcRect l="39832" t="1158" r="288" b="15412"/>
          <a:stretch/>
        </p:blipFill>
        <p:spPr>
          <a:xfrm>
            <a:off x="5786324" y="2425458"/>
            <a:ext cx="3492500" cy="2739981"/>
          </a:xfrm>
          <a:prstGeom prst="rect">
            <a:avLst/>
          </a:prstGeom>
        </p:spPr>
      </p:pic>
      <p:pic>
        <p:nvPicPr>
          <p:cNvPr id="8" name="Content Placeholder 3" descr="baby-boomers.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16677" y="3190010"/>
            <a:ext cx="3130458" cy="2425701"/>
          </a:xfrm>
          <a:prstGeom prst="rect">
            <a:avLst/>
          </a:prstGeom>
        </p:spPr>
      </p:pic>
      <p:pic>
        <p:nvPicPr>
          <p:cNvPr id="6" name="Picture 5"/>
          <p:cNvPicPr>
            <a:picLocks noChangeAspect="1"/>
          </p:cNvPicPr>
          <p:nvPr/>
        </p:nvPicPr>
        <p:blipFill>
          <a:blip r:embed="rId8"/>
          <a:stretch>
            <a:fillRect/>
          </a:stretch>
        </p:blipFill>
        <p:spPr>
          <a:xfrm>
            <a:off x="7436235" y="4241431"/>
            <a:ext cx="4121673" cy="1699286"/>
          </a:xfrm>
          <a:prstGeom prst="rect">
            <a:avLst/>
          </a:prstGeom>
        </p:spPr>
      </p:pic>
      <p:pic>
        <p:nvPicPr>
          <p:cNvPr id="11" name="Picture 2" descr="http://farm4.staticflickr.com/3165/2571831534_d031637bf7.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025407" y="4832089"/>
            <a:ext cx="2767539" cy="1826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8788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500"/>
                                        <p:tgtEl>
                                          <p:spTgt spid="3"/>
                                        </p:tgtEl>
                                      </p:cBhvr>
                                    </p:animEffect>
                                  </p:childTnLst>
                                </p:cTn>
                              </p:par>
                            </p:childTnLst>
                          </p:cTn>
                        </p:par>
                        <p:par>
                          <p:cTn id="8" fill="hold">
                            <p:stCondLst>
                              <p:cond delay="3000"/>
                            </p:stCondLst>
                            <p:childTnLst>
                              <p:par>
                                <p:cTn id="9" presetID="10" presetClass="entr" presetSubtype="0" fill="hold"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500"/>
                                        <p:tgtEl>
                                          <p:spTgt spid="4"/>
                                        </p:tgtEl>
                                      </p:cBhvr>
                                    </p:animEffect>
                                  </p:childTnLst>
                                </p:cTn>
                              </p:par>
                            </p:childTnLst>
                          </p:cTn>
                        </p:par>
                        <p:par>
                          <p:cTn id="12" fill="hold">
                            <p:stCondLst>
                              <p:cond delay="6000"/>
                            </p:stCondLst>
                            <p:childTnLst>
                              <p:par>
                                <p:cTn id="13" presetID="10" presetClass="entr" presetSubtype="0" fill="hold" nodeType="after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500"/>
                                        <p:tgtEl>
                                          <p:spTgt spid="5"/>
                                        </p:tgtEl>
                                      </p:cBhvr>
                                    </p:animEffect>
                                  </p:childTnLst>
                                </p:cTn>
                              </p:par>
                            </p:childTnLst>
                          </p:cTn>
                        </p:par>
                        <p:par>
                          <p:cTn id="16" fill="hold">
                            <p:stCondLst>
                              <p:cond delay="9000"/>
                            </p:stCondLst>
                            <p:childTnLst>
                              <p:par>
                                <p:cTn id="17" presetID="10" presetClass="entr" presetSubtype="0" fill="hold" nodeType="after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0"/>
                                        <p:tgtEl>
                                          <p:spTgt spid="7"/>
                                        </p:tgtEl>
                                      </p:cBhvr>
                                    </p:animEffect>
                                  </p:childTnLst>
                                </p:cTn>
                              </p:par>
                            </p:childTnLst>
                          </p:cTn>
                        </p:par>
                        <p:par>
                          <p:cTn id="20" fill="hold">
                            <p:stCondLst>
                              <p:cond delay="12000"/>
                            </p:stCondLst>
                            <p:childTnLst>
                              <p:par>
                                <p:cTn id="21" presetID="10" presetClass="entr" presetSubtype="0" fill="hold" nodeType="afterEffect">
                                  <p:stCondLst>
                                    <p:cond delay="5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0"/>
                                        <p:tgtEl>
                                          <p:spTgt spid="8"/>
                                        </p:tgtEl>
                                      </p:cBhvr>
                                    </p:animEffect>
                                  </p:childTnLst>
                                </p:cTn>
                              </p:par>
                            </p:childTnLst>
                          </p:cTn>
                        </p:par>
                        <p:par>
                          <p:cTn id="24" fill="hold">
                            <p:stCondLst>
                              <p:cond delay="15000"/>
                            </p:stCondLst>
                            <p:childTnLst>
                              <p:par>
                                <p:cTn id="25" presetID="10" presetClass="entr" presetSubtype="0" fill="hold" nodeType="afterEffect">
                                  <p:stCondLst>
                                    <p:cond delay="5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2500"/>
                                        <p:tgtEl>
                                          <p:spTgt spid="6"/>
                                        </p:tgtEl>
                                      </p:cBhvr>
                                    </p:animEffect>
                                  </p:childTnLst>
                                </p:cTn>
                              </p:par>
                            </p:childTnLst>
                          </p:cTn>
                        </p:par>
                        <p:par>
                          <p:cTn id="28" fill="hold">
                            <p:stCondLst>
                              <p:cond delay="18000"/>
                            </p:stCondLst>
                            <p:childTnLst>
                              <p:par>
                                <p:cTn id="29" presetID="10" presetClass="entr" presetSubtype="0" fill="hold" nodeType="afterEffect">
                                  <p:stCondLst>
                                    <p:cond delay="50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2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2918" y="872837"/>
            <a:ext cx="3152119" cy="4634346"/>
          </a:xfrm>
        </p:spPr>
        <p:txBody>
          <a:bodyPr/>
          <a:lstStyle/>
          <a:p>
            <a:r>
              <a:rPr lang="en-US" dirty="0"/>
              <a:t>The big shift is on</a:t>
            </a:r>
          </a:p>
        </p:txBody>
      </p:sp>
      <p:pic>
        <p:nvPicPr>
          <p:cNvPr id="28" name="Shape 180"/>
          <p:cNvPicPr preferRelativeResize="0"/>
          <p:nvPr/>
        </p:nvPicPr>
        <p:blipFill>
          <a:blip r:embed="rId3">
            <a:alphaModFix/>
          </a:blip>
          <a:stretch>
            <a:fillRect/>
          </a:stretch>
        </p:blipFill>
        <p:spPr>
          <a:xfrm>
            <a:off x="3702316" y="2499826"/>
            <a:ext cx="2597793" cy="1303709"/>
          </a:xfrm>
          <a:prstGeom prst="rect">
            <a:avLst/>
          </a:prstGeom>
          <a:noFill/>
          <a:ln>
            <a:noFill/>
          </a:ln>
        </p:spPr>
      </p:pic>
      <p:sp>
        <p:nvSpPr>
          <p:cNvPr id="25" name="TextBox 24"/>
          <p:cNvSpPr txBox="1"/>
          <p:nvPr/>
        </p:nvSpPr>
        <p:spPr>
          <a:xfrm>
            <a:off x="6378507" y="2326089"/>
            <a:ext cx="4398165" cy="738664"/>
          </a:xfrm>
          <a:prstGeom prst="rect">
            <a:avLst/>
          </a:prstGeom>
          <a:noFill/>
        </p:spPr>
        <p:txBody>
          <a:bodyPr wrap="square" rtlCol="0">
            <a:spAutoFit/>
          </a:bodyPr>
          <a:lstStyle/>
          <a:p>
            <a:pPr lvl="0"/>
            <a:r>
              <a:rPr lang="en-AU" sz="2400" b="1" dirty="0"/>
              <a:t>Connectedness and diversity  </a:t>
            </a:r>
            <a:endParaRPr lang="en" sz="2400" b="1" dirty="0"/>
          </a:p>
          <a:p>
            <a:pPr lvl="0"/>
            <a:r>
              <a:rPr lang="en" dirty="0"/>
              <a:t>T</a:t>
            </a:r>
            <a:r>
              <a:rPr lang="en-AU" dirty="0"/>
              <a:t>he future belongs to good collaborators</a:t>
            </a:r>
            <a:endParaRPr lang="en" dirty="0"/>
          </a:p>
        </p:txBody>
      </p:sp>
      <p:pic>
        <p:nvPicPr>
          <p:cNvPr id="27" name="Shape 175"/>
          <p:cNvPicPr preferRelativeResize="0"/>
          <p:nvPr/>
        </p:nvPicPr>
        <p:blipFill>
          <a:blip r:embed="rId4">
            <a:alphaModFix/>
          </a:blip>
          <a:stretch>
            <a:fillRect/>
          </a:stretch>
        </p:blipFill>
        <p:spPr>
          <a:xfrm>
            <a:off x="3727613" y="739805"/>
            <a:ext cx="2572496" cy="1495395"/>
          </a:xfrm>
          <a:prstGeom prst="rect">
            <a:avLst/>
          </a:prstGeom>
          <a:noFill/>
          <a:ln>
            <a:noFill/>
          </a:ln>
        </p:spPr>
      </p:pic>
      <p:sp>
        <p:nvSpPr>
          <p:cNvPr id="24" name="TextBox 23"/>
          <p:cNvSpPr txBox="1"/>
          <p:nvPr/>
        </p:nvSpPr>
        <p:spPr>
          <a:xfrm>
            <a:off x="6378507" y="739805"/>
            <a:ext cx="5590886" cy="1015663"/>
          </a:xfrm>
          <a:prstGeom prst="rect">
            <a:avLst/>
          </a:prstGeom>
          <a:noFill/>
        </p:spPr>
        <p:txBody>
          <a:bodyPr wrap="square" rtlCol="0">
            <a:spAutoFit/>
          </a:bodyPr>
          <a:lstStyle/>
          <a:p>
            <a:pPr lvl="0"/>
            <a:r>
              <a:rPr lang="en-US" sz="2400" b="1" dirty="0"/>
              <a:t>Government – ‘</a:t>
            </a:r>
            <a:r>
              <a:rPr lang="en-AU" sz="2400" b="1" dirty="0"/>
              <a:t>t</a:t>
            </a:r>
            <a:r>
              <a:rPr lang="en" sz="2400" b="1" dirty="0"/>
              <a:t>he Gap</a:t>
            </a:r>
            <a:r>
              <a:rPr lang="en-AU" sz="2400" b="1" dirty="0"/>
              <a:t>’</a:t>
            </a:r>
            <a:endParaRPr lang="en" sz="2400" b="1" dirty="0"/>
          </a:p>
          <a:p>
            <a:pPr lvl="0"/>
            <a:r>
              <a:rPr lang="en" dirty="0"/>
              <a:t>between what it once did,  what citizens expect it to do, and what it can do</a:t>
            </a:r>
          </a:p>
        </p:txBody>
      </p:sp>
      <p:pic>
        <p:nvPicPr>
          <p:cNvPr id="33" name="Picture 32"/>
          <p:cNvPicPr>
            <a:picLocks noChangeAspect="1"/>
          </p:cNvPicPr>
          <p:nvPr/>
        </p:nvPicPr>
        <p:blipFill>
          <a:blip r:embed="rId5"/>
          <a:stretch>
            <a:fillRect/>
          </a:stretch>
        </p:blipFill>
        <p:spPr>
          <a:xfrm>
            <a:off x="3702316" y="4413075"/>
            <a:ext cx="2650894" cy="1303912"/>
          </a:xfrm>
          <a:prstGeom prst="rect">
            <a:avLst/>
          </a:prstGeom>
        </p:spPr>
      </p:pic>
      <p:sp>
        <p:nvSpPr>
          <p:cNvPr id="26" name="TextBox 25"/>
          <p:cNvSpPr txBox="1"/>
          <p:nvPr/>
        </p:nvSpPr>
        <p:spPr>
          <a:xfrm>
            <a:off x="6431608" y="4329883"/>
            <a:ext cx="2586218" cy="738664"/>
          </a:xfrm>
          <a:prstGeom prst="rect">
            <a:avLst/>
          </a:prstGeom>
          <a:noFill/>
        </p:spPr>
        <p:txBody>
          <a:bodyPr wrap="square" rtlCol="0">
            <a:spAutoFit/>
          </a:bodyPr>
          <a:lstStyle/>
          <a:p>
            <a:pPr lvl="0"/>
            <a:r>
              <a:rPr lang="en-AU" sz="2400" b="1" dirty="0"/>
              <a:t>Citizens</a:t>
            </a:r>
            <a:r>
              <a:rPr lang="en-AU" sz="2400" dirty="0"/>
              <a:t> </a:t>
            </a:r>
            <a:endParaRPr lang="en" sz="2400" dirty="0"/>
          </a:p>
          <a:p>
            <a:pPr lvl="0"/>
            <a:r>
              <a:rPr lang="en-AU" dirty="0"/>
              <a:t>Active and equipped</a:t>
            </a:r>
            <a:endParaRPr lang="en" dirty="0"/>
          </a:p>
        </p:txBody>
      </p:sp>
    </p:spTree>
    <p:extLst>
      <p:ext uri="{BB962C8B-B14F-4D97-AF65-F5344CB8AC3E}">
        <p14:creationId xmlns:p14="http://schemas.microsoft.com/office/powerpoint/2010/main" val="22459322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Currents of change</a:t>
            </a:r>
            <a:br>
              <a:rPr lang="en-AU" dirty="0"/>
            </a:br>
            <a:br>
              <a:rPr lang="en-AU" dirty="0"/>
            </a:br>
            <a:r>
              <a:rPr lang="en-AU" dirty="0"/>
              <a:t>Changing role of government</a:t>
            </a:r>
            <a:br>
              <a:rPr lang="en-AU" dirty="0"/>
            </a:br>
            <a:endParaRPr lang="en-AU" dirty="0"/>
          </a:p>
        </p:txBody>
      </p:sp>
      <p:pic>
        <p:nvPicPr>
          <p:cNvPr id="5122" name="Picture 2" descr="http://www.sbs.com.au/comedy/sites/sbs.com.au.comedy/files/joe_hockey_cranky.jpg"/>
          <p:cNvPicPr>
            <a:picLocks noChangeAspect="1" noChangeArrowheads="1"/>
          </p:cNvPicPr>
          <p:nvPr/>
        </p:nvPicPr>
        <p:blipFill rotWithShape="1">
          <a:blip r:embed="rId3">
            <a:extLst>
              <a:ext uri="{28A0092B-C50C-407E-A947-70E740481C1C}">
                <a14:useLocalDpi xmlns:a14="http://schemas.microsoft.com/office/drawing/2010/main" val="0"/>
              </a:ext>
            </a:extLst>
          </a:blip>
          <a:srcRect l="15548"/>
          <a:stretch/>
        </p:blipFill>
        <p:spPr bwMode="auto">
          <a:xfrm>
            <a:off x="3985404" y="686031"/>
            <a:ext cx="7746521" cy="515281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985404" y="4761624"/>
            <a:ext cx="3563405" cy="1077218"/>
          </a:xfrm>
          <a:prstGeom prst="rect">
            <a:avLst/>
          </a:prstGeom>
          <a:noFill/>
        </p:spPr>
        <p:txBody>
          <a:bodyPr wrap="square" rtlCol="0">
            <a:spAutoFit/>
          </a:bodyPr>
          <a:lstStyle/>
          <a:p>
            <a:r>
              <a:rPr lang="en-AU" sz="3200" dirty="0">
                <a:solidFill>
                  <a:schemeClr val="bg1"/>
                </a:solidFill>
              </a:rPr>
              <a:t>‘The age of entitlement is over’</a:t>
            </a:r>
          </a:p>
        </p:txBody>
      </p:sp>
    </p:spTree>
    <p:extLst>
      <p:ext uri="{BB962C8B-B14F-4D97-AF65-F5344CB8AC3E}">
        <p14:creationId xmlns:p14="http://schemas.microsoft.com/office/powerpoint/2010/main" val="2234948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resources3.news.com.au/images/2014/05/12/1226915/007219-55935c7e-d9a0-11e3-bb5e-bb14174cd6c1.jpg"/>
          <p:cNvPicPr>
            <a:picLocks noChangeAspect="1" noChangeArrowheads="1"/>
          </p:cNvPicPr>
          <p:nvPr/>
        </p:nvPicPr>
        <p:blipFill rotWithShape="1">
          <a:blip r:embed="rId3">
            <a:extLst>
              <a:ext uri="{28A0092B-C50C-407E-A947-70E740481C1C}">
                <a14:useLocalDpi xmlns:a14="http://schemas.microsoft.com/office/drawing/2010/main" val="0"/>
              </a:ext>
            </a:extLst>
          </a:blip>
          <a:srcRect l="6475"/>
          <a:stretch/>
        </p:blipFill>
        <p:spPr bwMode="auto">
          <a:xfrm>
            <a:off x="3519947" y="667924"/>
            <a:ext cx="8588702" cy="517091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AU" dirty="0"/>
              <a:t>Currents of change</a:t>
            </a:r>
            <a:br>
              <a:rPr lang="en-AU" dirty="0"/>
            </a:br>
            <a:br>
              <a:rPr lang="en-AU" dirty="0"/>
            </a:br>
            <a:r>
              <a:rPr lang="en-AU" dirty="0"/>
              <a:t>Changing role of government</a:t>
            </a:r>
            <a:br>
              <a:rPr lang="en-AU" dirty="0"/>
            </a:br>
            <a:endParaRPr lang="en-AU" dirty="0"/>
          </a:p>
        </p:txBody>
      </p:sp>
      <p:sp>
        <p:nvSpPr>
          <p:cNvPr id="6" name="TextBox 5"/>
          <p:cNvSpPr txBox="1"/>
          <p:nvPr/>
        </p:nvSpPr>
        <p:spPr>
          <a:xfrm>
            <a:off x="3985404" y="4761624"/>
            <a:ext cx="3563405" cy="1077218"/>
          </a:xfrm>
          <a:prstGeom prst="rect">
            <a:avLst/>
          </a:prstGeom>
          <a:noFill/>
        </p:spPr>
        <p:txBody>
          <a:bodyPr wrap="square" rtlCol="0">
            <a:spAutoFit/>
          </a:bodyPr>
          <a:lstStyle/>
          <a:p>
            <a:r>
              <a:rPr lang="en-AU" sz="3200" dirty="0">
                <a:solidFill>
                  <a:schemeClr val="bg1"/>
                </a:solidFill>
              </a:rPr>
              <a:t>‘The age of entitlement is over’</a:t>
            </a:r>
          </a:p>
        </p:txBody>
      </p:sp>
    </p:spTree>
    <p:extLst>
      <p:ext uri="{BB962C8B-B14F-4D97-AF65-F5344CB8AC3E}">
        <p14:creationId xmlns:p14="http://schemas.microsoft.com/office/powerpoint/2010/main" val="648031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http://tdi.org.au/wp-content/uploads/2014/09/TDI-2333.jpg"/>
          <p:cNvPicPr>
            <a:picLocks noChangeAspect="1" noChangeArrowheads="1"/>
          </p:cNvPicPr>
          <p:nvPr/>
        </p:nvPicPr>
        <p:blipFill rotWithShape="1">
          <a:blip r:embed="rId3">
            <a:extLst>
              <a:ext uri="{28A0092B-C50C-407E-A947-70E740481C1C}">
                <a14:useLocalDpi xmlns:a14="http://schemas.microsoft.com/office/drawing/2010/main" val="0"/>
              </a:ext>
            </a:extLst>
          </a:blip>
          <a:srcRect l="11640"/>
          <a:stretch/>
        </p:blipFill>
        <p:spPr bwMode="auto">
          <a:xfrm>
            <a:off x="9126912" y="1853815"/>
            <a:ext cx="2823069" cy="2129976"/>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p:cNvPicPr>
            <a:picLocks noChangeAspect="1"/>
          </p:cNvPicPr>
          <p:nvPr/>
        </p:nvPicPr>
        <p:blipFill rotWithShape="1">
          <a:blip r:embed="rId4"/>
          <a:srcRect l="3148" t="12755" r="85051" b="76445"/>
          <a:stretch/>
        </p:blipFill>
        <p:spPr>
          <a:xfrm>
            <a:off x="6698174" y="654487"/>
            <a:ext cx="2650547" cy="1310384"/>
          </a:xfrm>
          <a:prstGeom prst="rect">
            <a:avLst/>
          </a:prstGeom>
        </p:spPr>
      </p:pic>
      <p:pic>
        <p:nvPicPr>
          <p:cNvPr id="7182" name="Picture 14" descr="Image result for launchvic"/>
          <p:cNvPicPr>
            <a:picLocks noChangeAspect="1" noChangeArrowheads="1"/>
          </p:cNvPicPr>
          <p:nvPr/>
        </p:nvPicPr>
        <p:blipFill rotWithShape="1">
          <a:blip r:embed="rId5">
            <a:extLst>
              <a:ext uri="{28A0092B-C50C-407E-A947-70E740481C1C}">
                <a14:useLocalDpi xmlns:a14="http://schemas.microsoft.com/office/drawing/2010/main" val="0"/>
              </a:ext>
            </a:extLst>
          </a:blip>
          <a:srcRect l="16862" r="20908"/>
          <a:stretch/>
        </p:blipFill>
        <p:spPr bwMode="auto">
          <a:xfrm>
            <a:off x="6525652" y="1853815"/>
            <a:ext cx="2351648" cy="212331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rotWithShape="1">
          <a:blip r:embed="rId6"/>
          <a:srcRect l="-1607" t="-1" r="1607" b="73796"/>
          <a:stretch/>
        </p:blipFill>
        <p:spPr>
          <a:xfrm>
            <a:off x="3610309" y="921632"/>
            <a:ext cx="2760288" cy="771637"/>
          </a:xfrm>
          <a:prstGeom prst="rect">
            <a:avLst/>
          </a:prstGeom>
        </p:spPr>
      </p:pic>
      <p:sp>
        <p:nvSpPr>
          <p:cNvPr id="2" name="Title 1"/>
          <p:cNvSpPr>
            <a:spLocks noGrp="1"/>
          </p:cNvSpPr>
          <p:nvPr>
            <p:ph type="title"/>
          </p:nvPr>
        </p:nvSpPr>
        <p:spPr/>
        <p:txBody>
          <a:bodyPr/>
          <a:lstStyle/>
          <a:p>
            <a:r>
              <a:rPr lang="en-AU" dirty="0"/>
              <a:t>Currents of change</a:t>
            </a:r>
            <a:br>
              <a:rPr lang="en-AU" dirty="0"/>
            </a:br>
            <a:br>
              <a:rPr lang="en-AU" dirty="0"/>
            </a:br>
            <a:r>
              <a:rPr lang="en-AU" dirty="0"/>
              <a:t>Changing role of government</a:t>
            </a:r>
            <a:br>
              <a:rPr lang="en-AU" dirty="0"/>
            </a:br>
            <a:endParaRPr lang="en-AU" dirty="0"/>
          </a:p>
        </p:txBody>
      </p:sp>
      <p:sp>
        <p:nvSpPr>
          <p:cNvPr id="8" name="TextBox 7"/>
          <p:cNvSpPr txBox="1"/>
          <p:nvPr/>
        </p:nvSpPr>
        <p:spPr>
          <a:xfrm>
            <a:off x="3610309" y="4249307"/>
            <a:ext cx="3052128" cy="1415772"/>
          </a:xfrm>
          <a:prstGeom prst="rect">
            <a:avLst/>
          </a:prstGeom>
          <a:noFill/>
        </p:spPr>
        <p:txBody>
          <a:bodyPr wrap="square" rtlCol="0">
            <a:spAutoFit/>
          </a:bodyPr>
          <a:lstStyle/>
          <a:p>
            <a:pPr algn="ctr"/>
            <a:r>
              <a:rPr lang="en-AU" sz="1600" dirty="0"/>
              <a:t>“public service is moving from</a:t>
            </a:r>
          </a:p>
          <a:p>
            <a:pPr algn="ctr"/>
            <a:r>
              <a:rPr lang="en-AU" sz="1600" dirty="0"/>
              <a:t> ‘service delivery’ </a:t>
            </a:r>
          </a:p>
          <a:p>
            <a:pPr algn="ctr"/>
            <a:r>
              <a:rPr lang="en-AU" sz="1600" dirty="0"/>
              <a:t>to </a:t>
            </a:r>
          </a:p>
          <a:p>
            <a:pPr algn="ctr"/>
            <a:r>
              <a:rPr lang="en-AU" sz="1600" dirty="0"/>
              <a:t>‘system stewardship’…”</a:t>
            </a:r>
          </a:p>
          <a:p>
            <a:pPr algn="ctr"/>
            <a:r>
              <a:rPr lang="en-AU" sz="1100" dirty="0"/>
              <a:t>Peter </a:t>
            </a:r>
            <a:r>
              <a:rPr lang="en-AU" sz="1100" dirty="0" err="1"/>
              <a:t>Shergold</a:t>
            </a:r>
            <a:endParaRPr lang="en-AU" sz="1100" dirty="0"/>
          </a:p>
          <a:p>
            <a:pPr algn="ctr"/>
            <a:r>
              <a:rPr lang="en-AU" sz="1100" dirty="0"/>
              <a:t>Service Sector Reform Review</a:t>
            </a:r>
          </a:p>
        </p:txBody>
      </p:sp>
      <p:pic>
        <p:nvPicPr>
          <p:cNvPr id="7172" name="Picture 4" descr="http://www.abc.net.au/radionational/image/6963172-3x2-340x227.jpg"/>
          <p:cNvPicPr>
            <a:picLocks noChangeAspect="1" noChangeArrowheads="1"/>
          </p:cNvPicPr>
          <p:nvPr/>
        </p:nvPicPr>
        <p:blipFill rotWithShape="1">
          <a:blip r:embed="rId7">
            <a:extLst>
              <a:ext uri="{28A0092B-C50C-407E-A947-70E740481C1C}">
                <a14:useLocalDpi xmlns:a14="http://schemas.microsoft.com/office/drawing/2010/main" val="0"/>
              </a:ext>
            </a:extLst>
          </a:blip>
          <a:srcRect l="16393" t="-441" r="22663" b="441"/>
          <a:stretch/>
        </p:blipFill>
        <p:spPr bwMode="auto">
          <a:xfrm>
            <a:off x="3962444" y="1814957"/>
            <a:ext cx="1973686" cy="216217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537147" y="4249307"/>
            <a:ext cx="2481529" cy="1169551"/>
          </a:xfrm>
          <a:prstGeom prst="rect">
            <a:avLst/>
          </a:prstGeom>
          <a:noFill/>
        </p:spPr>
        <p:txBody>
          <a:bodyPr wrap="square" rtlCol="0">
            <a:spAutoFit/>
          </a:bodyPr>
          <a:lstStyle/>
          <a:p>
            <a:pPr algn="ctr"/>
            <a:r>
              <a:rPr lang="en-AU" sz="1600" dirty="0"/>
              <a:t>“One thing that governments can do is</a:t>
            </a:r>
          </a:p>
          <a:p>
            <a:pPr algn="ctr"/>
            <a:r>
              <a:rPr lang="en-AU" sz="1600" dirty="0"/>
              <a:t> </a:t>
            </a:r>
            <a:r>
              <a:rPr lang="en-AU" sz="1600" b="1" dirty="0"/>
              <a:t>give confidence</a:t>
            </a:r>
            <a:r>
              <a:rPr lang="en-AU" sz="1600" dirty="0"/>
              <a:t>.”</a:t>
            </a:r>
          </a:p>
          <a:p>
            <a:pPr algn="ctr"/>
            <a:r>
              <a:rPr lang="en-AU" sz="1100" dirty="0"/>
              <a:t>Pradeep Phillip</a:t>
            </a:r>
          </a:p>
          <a:p>
            <a:pPr algn="ctr"/>
            <a:r>
              <a:rPr lang="en-AU" sz="1100" dirty="0"/>
              <a:t>CEO </a:t>
            </a:r>
            <a:r>
              <a:rPr lang="en-AU" sz="1100" dirty="0" err="1"/>
              <a:t>LaunchVic</a:t>
            </a:r>
            <a:endParaRPr lang="en-AU" sz="1100" dirty="0"/>
          </a:p>
        </p:txBody>
      </p:sp>
      <p:sp>
        <p:nvSpPr>
          <p:cNvPr id="15" name="AutoShape 26" descr="http://launchvic.org/images/logo-color.sv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16" name="Rectangle 15"/>
          <p:cNvSpPr/>
          <p:nvPr/>
        </p:nvSpPr>
        <p:spPr>
          <a:xfrm>
            <a:off x="9297681" y="4249307"/>
            <a:ext cx="2481529" cy="1415772"/>
          </a:xfrm>
          <a:prstGeom prst="rect">
            <a:avLst/>
          </a:prstGeom>
          <a:noFill/>
        </p:spPr>
        <p:txBody>
          <a:bodyPr wrap="square" rtlCol="0">
            <a:spAutoFit/>
          </a:bodyPr>
          <a:lstStyle/>
          <a:p>
            <a:pPr algn="ctr"/>
            <a:r>
              <a:rPr lang="en-AU" sz="1400" dirty="0"/>
              <a:t>“</a:t>
            </a:r>
            <a:r>
              <a:rPr lang="en-AU" sz="1600" dirty="0"/>
              <a:t>alter the social economy of Australia and open a new market for impact investors</a:t>
            </a:r>
            <a:r>
              <a:rPr lang="en-AU" sz="1400" dirty="0"/>
              <a:t>.”</a:t>
            </a:r>
          </a:p>
          <a:p>
            <a:pPr algn="ctr"/>
            <a:r>
              <a:rPr lang="en-AU" sz="1050" dirty="0" err="1"/>
              <a:t>Bessi</a:t>
            </a:r>
            <a:r>
              <a:rPr lang="en-AU" sz="1050" dirty="0"/>
              <a:t> Graham</a:t>
            </a:r>
          </a:p>
          <a:p>
            <a:pPr algn="ctr"/>
            <a:r>
              <a:rPr lang="en-AU" sz="1050" dirty="0"/>
              <a:t>CEO, The Difference Incubator</a:t>
            </a:r>
          </a:p>
        </p:txBody>
      </p:sp>
      <p:pic>
        <p:nvPicPr>
          <p:cNvPr id="2054" name="Picture 6" descr="http://tdi.org.au/wp-content/themes/tdi/images/logo_@2X.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360771" y="921632"/>
            <a:ext cx="2589210" cy="7679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769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1699</TotalTime>
  <Words>1514</Words>
  <Application>Microsoft Office PowerPoint</Application>
  <PresentationFormat>Widescreen</PresentationFormat>
  <Paragraphs>238</Paragraphs>
  <Slides>33</Slides>
  <Notes>13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33</vt:i4>
      </vt:variant>
    </vt:vector>
  </HeadingPairs>
  <TitlesOfParts>
    <vt:vector size="41" baseType="lpstr">
      <vt:lpstr>Arial</vt:lpstr>
      <vt:lpstr>Calibri</vt:lpstr>
      <vt:lpstr>Calibri Light</vt:lpstr>
      <vt:lpstr>Corbel</vt:lpstr>
      <vt:lpstr>Courier New</vt:lpstr>
      <vt:lpstr>Wingdings 2</vt:lpstr>
      <vt:lpstr>Frame</vt:lpstr>
      <vt:lpstr>Office Theme</vt:lpstr>
      <vt:lpstr>G21 Neighbourhood House Forum Planning for emerging labour markets</vt:lpstr>
      <vt:lpstr>Strategic Foresight</vt:lpstr>
      <vt:lpstr>Principles </vt:lpstr>
      <vt:lpstr>Change happens    </vt:lpstr>
      <vt:lpstr>‘Disruptive’ change is the new status quo</vt:lpstr>
      <vt:lpstr>The big shift is on</vt:lpstr>
      <vt:lpstr>Currents of change  Changing role of government </vt:lpstr>
      <vt:lpstr>Currents of change  Changing role of government </vt:lpstr>
      <vt:lpstr>Currents of change  Changing role of government </vt:lpstr>
      <vt:lpstr>Currents of change  Technological advancement </vt:lpstr>
      <vt:lpstr>A way of thinking about change…  </vt:lpstr>
      <vt:lpstr>How the  3 Horizon perspectives see each other</vt:lpstr>
      <vt:lpstr>Planning and Strategy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Some useful information 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McGinniss</dc:creator>
  <cp:lastModifiedBy>David McGinniss</cp:lastModifiedBy>
  <cp:revision>53</cp:revision>
  <dcterms:created xsi:type="dcterms:W3CDTF">2016-05-27T01:01:54Z</dcterms:created>
  <dcterms:modified xsi:type="dcterms:W3CDTF">2016-06-05T10:15:20Z</dcterms:modified>
</cp:coreProperties>
</file>